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325" r:id="rId2"/>
    <p:sldId id="256" r:id="rId3"/>
    <p:sldId id="309" r:id="rId4"/>
    <p:sldId id="310" r:id="rId5"/>
    <p:sldId id="312" r:id="rId6"/>
    <p:sldId id="313" r:id="rId7"/>
    <p:sldId id="304" r:id="rId8"/>
    <p:sldId id="261" r:id="rId9"/>
    <p:sldId id="262" r:id="rId10"/>
    <p:sldId id="314" r:id="rId11"/>
    <p:sldId id="319" r:id="rId12"/>
    <p:sldId id="320" r:id="rId13"/>
    <p:sldId id="321" r:id="rId14"/>
    <p:sldId id="322" r:id="rId15"/>
    <p:sldId id="268" r:id="rId16"/>
    <p:sldId id="269" r:id="rId17"/>
    <p:sldId id="270" r:id="rId18"/>
    <p:sldId id="271" r:id="rId19"/>
    <p:sldId id="272" r:id="rId20"/>
    <p:sldId id="275" r:id="rId21"/>
    <p:sldId id="274" r:id="rId22"/>
    <p:sldId id="273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60" r:id="rId43"/>
    <p:sldId id="296" r:id="rId44"/>
    <p:sldId id="297" r:id="rId45"/>
    <p:sldId id="326" r:id="rId46"/>
    <p:sldId id="327" r:id="rId47"/>
    <p:sldId id="328" r:id="rId48"/>
    <p:sldId id="329" r:id="rId49"/>
    <p:sldId id="295" r:id="rId50"/>
    <p:sldId id="299" r:id="rId51"/>
    <p:sldId id="300" r:id="rId52"/>
    <p:sldId id="301" r:id="rId53"/>
    <p:sldId id="302" r:id="rId54"/>
    <p:sldId id="303" r:id="rId55"/>
    <p:sldId id="323" r:id="rId56"/>
    <p:sldId id="324" r:id="rId5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46"/>
  </p:normalViewPr>
  <p:slideViewPr>
    <p:cSldViewPr snapToGrid="0" snapToObjects="1">
      <p:cViewPr>
        <p:scale>
          <a:sx n="56" d="100"/>
          <a:sy n="56" d="100"/>
        </p:scale>
        <p:origin x="2032" y="384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0.png>
</file>

<file path=ppt/media/image110.png>
</file>

<file path=ppt/media/image120.png>
</file>

<file path=ppt/media/image130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747228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733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>
            <a:spLocks noGrp="1"/>
          </p:cNvSpPr>
          <p:nvPr>
            <p:ph type="title"/>
          </p:nvPr>
        </p:nvSpPr>
        <p:spPr>
          <a:xfrm>
            <a:off x="1259634" y="1638300"/>
            <a:ext cx="10464801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"/>
          <p:cNvSpPr/>
          <p:nvPr/>
        </p:nvSpPr>
        <p:spPr>
          <a:xfrm>
            <a:off x="415835" y="433339"/>
            <a:ext cx="12173130" cy="8886922"/>
          </a:xfrm>
          <a:prstGeom prst="rect">
            <a:avLst/>
          </a:prstGeom>
          <a:ln w="38100">
            <a:solidFill>
              <a:srgbClr val="75A6A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/>
          </a:p>
        </p:txBody>
      </p:sp>
      <p:pic>
        <p:nvPicPr>
          <p:cNvPr id="105" name="Logo with no words.png" descr="Logo with no words.png"/>
          <p:cNvPicPr>
            <a:picLocks noChangeAspect="1"/>
          </p:cNvPicPr>
          <p:nvPr/>
        </p:nvPicPr>
        <p:blipFill>
          <a:blip r:embed="rId2">
            <a:alphaModFix amt="48011"/>
            <a:extLst/>
          </a:blip>
          <a:stretch>
            <a:fillRect/>
          </a:stretch>
        </p:blipFill>
        <p:spPr>
          <a:xfrm>
            <a:off x="6091279" y="8738213"/>
            <a:ext cx="822242" cy="423677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7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" name="Title Text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Image"/>
          <p:cNvSpPr>
            <a:spLocks noGrp="1"/>
          </p:cNvSpPr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1" name="Title Text"/>
          <p:cNvSpPr>
            <a:spLocks noGrp="1"/>
          </p:cNvSpPr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2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  <a:lvl2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2pPr>
            <a:lvl3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3pPr>
            <a:lvl4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4pPr>
            <a:lvl5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Body Level One…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  <a:lvl2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2pPr>
            <a:lvl3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3pPr>
            <a:lvl4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4pPr>
            <a:lvl5pPr>
              <a:defRPr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Image"/>
          <p:cNvSpPr>
            <a:spLocks noGrp="1"/>
          </p:cNvSpPr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Image"/>
          <p:cNvSpPr>
            <a:spLocks noGrp="1"/>
          </p:cNvSpPr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>
                <a:solidFill>
                  <a:srgbClr val="003947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6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>
                <a:solidFill>
                  <a:srgbClr val="003947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97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2FDFD"/>
            </a:gs>
            <a:gs pos="100000">
              <a:srgbClr val="F2FFF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ogo with no words.png" descr="Logo with no words.png"/>
          <p:cNvPicPr>
            <a:picLocks noChangeAspect="1"/>
          </p:cNvPicPr>
          <p:nvPr/>
        </p:nvPicPr>
        <p:blipFill>
          <a:blip r:embed="rId13">
            <a:alphaModFix amt="48011"/>
            <a:extLst/>
          </a:blip>
          <a:stretch>
            <a:fillRect/>
          </a:stretch>
        </p:blipFill>
        <p:spPr>
          <a:xfrm>
            <a:off x="6091279" y="8738213"/>
            <a:ext cx="822242" cy="42367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>
            <a:spLocks noGrp="1"/>
          </p:cNvSpPr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Rectangle"/>
          <p:cNvSpPr/>
          <p:nvPr/>
        </p:nvSpPr>
        <p:spPr>
          <a:xfrm>
            <a:off x="415835" y="433339"/>
            <a:ext cx="12173130" cy="8886922"/>
          </a:xfrm>
          <a:prstGeom prst="rect">
            <a:avLst/>
          </a:prstGeom>
          <a:ln w="38100">
            <a:solidFill>
              <a:srgbClr val="75A6A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" name="Body Level One…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2"/>
          </p:nvPr>
        </p:nvSpPr>
        <p:spPr>
          <a:xfrm>
            <a:off x="6311798" y="9245599"/>
            <a:ext cx="368504" cy="381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3947"/>
          </a:solidFill>
          <a:uFillTx/>
          <a:latin typeface="Lato Regular"/>
          <a:ea typeface="Lato Regular"/>
          <a:cs typeface="Lato Regular"/>
          <a:sym typeface="Lato Regular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3947"/>
          </a:solidFill>
          <a:uFillTx/>
          <a:latin typeface="Lato Regular"/>
          <a:ea typeface="Lato Regular"/>
          <a:cs typeface="Lato Regular"/>
          <a:sym typeface="Lato Regular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3947"/>
          </a:solidFill>
          <a:uFillTx/>
          <a:latin typeface="Lato Regular"/>
          <a:ea typeface="Lato Regular"/>
          <a:cs typeface="Lato Regular"/>
          <a:sym typeface="Lato Regular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3947"/>
          </a:solidFill>
          <a:uFillTx/>
          <a:latin typeface="Lato Regular"/>
          <a:ea typeface="Lato Regular"/>
          <a:cs typeface="Lato Regular"/>
          <a:sym typeface="Lato Regular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3947"/>
          </a:solidFill>
          <a:uFillTx/>
          <a:latin typeface="Lato Regular"/>
          <a:ea typeface="Lato Regular"/>
          <a:cs typeface="Lato Regular"/>
          <a:sym typeface="Lato Regular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3947"/>
          </a:solidFill>
          <a:uFillTx/>
          <a:latin typeface="Lato Regular"/>
          <a:ea typeface="Lato Regular"/>
          <a:cs typeface="Lato Regular"/>
          <a:sym typeface="Lato Regular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3947"/>
          </a:solidFill>
          <a:uFillTx/>
          <a:latin typeface="Lato Regular"/>
          <a:ea typeface="Lato Regular"/>
          <a:cs typeface="Lato Regular"/>
          <a:sym typeface="Lato Regular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3947"/>
          </a:solidFill>
          <a:uFillTx/>
          <a:latin typeface="Lato Regular"/>
          <a:ea typeface="Lato Regular"/>
          <a:cs typeface="Lato Regular"/>
          <a:sym typeface="Lato Regular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3947"/>
          </a:solidFill>
          <a:uFillTx/>
          <a:latin typeface="Lato Regular"/>
          <a:ea typeface="Lato Regular"/>
          <a:cs typeface="Lato Regular"/>
          <a:sym typeface="Lato Regular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4" Type="http://schemas.openxmlformats.org/officeDocument/2006/relationships/image" Target="../media/image130.png"/><Relationship Id="rId5" Type="http://schemas.openxmlformats.org/officeDocument/2006/relationships/image" Target="../media/image140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gi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Setup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buSzTx/>
            </a:pPr>
            <a:r>
              <a:rPr lang="en-US" sz="4000" dirty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Download the repo </a:t>
            </a:r>
            <a:r>
              <a:rPr lang="en-US" sz="4000" dirty="0" smtClean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at </a:t>
            </a:r>
            <a:r>
              <a:rPr lang="en-US" sz="4000" u="sng" dirty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https://</a:t>
            </a:r>
            <a:r>
              <a:rPr lang="en-US" sz="4000" u="sng" dirty="0" err="1" smtClean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tinyurl.com</a:t>
            </a:r>
            <a:r>
              <a:rPr lang="en-US" sz="4000" u="sng" dirty="0" smtClean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/</a:t>
            </a:r>
            <a:r>
              <a:rPr lang="en-US" sz="4000" u="sng" dirty="0" err="1" smtClean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ai</a:t>
            </a:r>
            <a:r>
              <a:rPr lang="en-US" sz="4000" u="sng" dirty="0" smtClean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-sg-</a:t>
            </a:r>
            <a:r>
              <a:rPr lang="en-US" sz="4000" u="sng" dirty="0" err="1" smtClean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ws</a:t>
            </a:r>
            <a:endParaRPr lang="en-US" sz="4000" u="sng" dirty="0" smtClean="0">
              <a:solidFill>
                <a:srgbClr val="000000"/>
              </a:solidFill>
              <a:latin typeface="Roboto Condensed" charset="0"/>
              <a:ea typeface="Roboto Condensed" charset="0"/>
              <a:cs typeface="Roboto Condensed" charset="0"/>
            </a:endParaRPr>
          </a:p>
          <a:p>
            <a:pPr defTabSz="914400">
              <a:spcBef>
                <a:spcPts val="0"/>
              </a:spcBef>
              <a:buSzTx/>
            </a:pPr>
            <a:r>
              <a:rPr lang="en-US" sz="4000" dirty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Download latest Python at https://</a:t>
            </a:r>
            <a:r>
              <a:rPr lang="en-US" sz="4000" dirty="0" err="1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www.python.org</a:t>
            </a:r>
            <a:r>
              <a:rPr lang="en-US" sz="4000" dirty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/downloads</a:t>
            </a:r>
            <a:r>
              <a:rPr lang="en-US" sz="4000" dirty="0" smtClean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/</a:t>
            </a:r>
          </a:p>
          <a:p>
            <a:pPr defTabSz="914400">
              <a:spcBef>
                <a:spcPts val="0"/>
              </a:spcBef>
              <a:buSzTx/>
            </a:pPr>
            <a:r>
              <a:rPr lang="en-US" sz="4000" dirty="0" smtClean="0">
                <a:solidFill>
                  <a:srgbClr val="000000"/>
                </a:solidFill>
                <a:latin typeface="Roboto Condensed" charset="0"/>
                <a:ea typeface="Roboto Condensed" charset="0"/>
                <a:cs typeface="Roboto Condensed" charset="0"/>
              </a:rPr>
              <a:t>In terminal:</a:t>
            </a:r>
          </a:p>
          <a:p>
            <a:pPr marL="914400" lvl="2" indent="0" defTabSz="914400">
              <a:spcBef>
                <a:spcPts val="0"/>
              </a:spcBef>
              <a:buSzTx/>
              <a:buNone/>
            </a:pPr>
            <a:r>
              <a:rPr lang="en-US" sz="4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</a:t>
            </a:r>
            <a:r>
              <a:rPr lang="en-US" sz="40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 </a:t>
            </a:r>
            <a:r>
              <a:rPr lang="en-US" sz="4000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ai</a:t>
            </a:r>
            <a:r>
              <a:rPr lang="en-US" sz="40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-sg-workshop</a:t>
            </a:r>
          </a:p>
          <a:p>
            <a:pPr marL="914400" lvl="2" indent="0" defTabSz="914400">
              <a:spcBef>
                <a:spcPts val="0"/>
              </a:spcBef>
              <a:buSzTx/>
              <a:buNone/>
            </a:pPr>
            <a:r>
              <a:rPr lang="en-US" sz="4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pip3 install --upgrade </a:t>
            </a:r>
            <a:r>
              <a:rPr lang="en-US" sz="40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pip</a:t>
            </a:r>
          </a:p>
          <a:p>
            <a:pPr marL="914400" lvl="2" indent="0" defTabSz="914400">
              <a:spcBef>
                <a:spcPts val="0"/>
              </a:spcBef>
              <a:buSzTx/>
              <a:buNone/>
            </a:pPr>
            <a:r>
              <a:rPr lang="en-US" sz="40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pip3 </a:t>
            </a:r>
            <a:r>
              <a:rPr lang="en-US" sz="4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install -r </a:t>
            </a:r>
            <a:r>
              <a:rPr lang="en-US" sz="4000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requirements.txt</a:t>
            </a:r>
            <a:endParaRPr lang="en-US" sz="4000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914400" lvl="2" indent="0" defTabSz="914400">
              <a:spcBef>
                <a:spcPts val="0"/>
              </a:spcBef>
              <a:buSzTx/>
              <a:buNone/>
            </a:pPr>
            <a:r>
              <a:rPr lang="en-US" sz="4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j</a:t>
            </a:r>
            <a:r>
              <a:rPr lang="en-US" sz="4000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upyter</a:t>
            </a:r>
            <a:r>
              <a:rPr lang="en-US" sz="40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6985118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05507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>
            <a:off x="6841869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>
            <a:off x="7544833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/>
          <p:cNvCxnSpPr/>
          <p:nvPr/>
        </p:nvCxnSpPr>
        <p:spPr>
          <a:xfrm>
            <a:off x="9579357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/>
          <p:nvPr/>
        </p:nvCxnSpPr>
        <p:spPr>
          <a:xfrm>
            <a:off x="3582831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/>
          <p:nvPr/>
        </p:nvCxnSpPr>
        <p:spPr>
          <a:xfrm>
            <a:off x="362185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/>
          <p:nvPr/>
        </p:nvCxnSpPr>
        <p:spPr>
          <a:xfrm>
            <a:off x="654708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/>
          <p:nvPr/>
        </p:nvCxnSpPr>
        <p:spPr>
          <a:xfrm>
            <a:off x="6547080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/>
          <p:nvPr/>
        </p:nvCxnSpPr>
        <p:spPr>
          <a:xfrm>
            <a:off x="7522157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/>
          <p:nvPr/>
        </p:nvCxnSpPr>
        <p:spPr>
          <a:xfrm>
            <a:off x="7522157" y="488539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/>
          <p:nvPr/>
        </p:nvCxnSpPr>
        <p:spPr>
          <a:xfrm>
            <a:off x="9307244" y="4898060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/>
          <p:nvPr/>
        </p:nvCxnSpPr>
        <p:spPr>
          <a:xfrm>
            <a:off x="9307244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/>
          <p:cNvSpPr txBox="1"/>
          <p:nvPr/>
        </p:nvSpPr>
        <p:spPr>
          <a:xfrm>
            <a:off x="3916639" y="2947777"/>
            <a:ext cx="2630441" cy="17009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40000"/>
              </a:lnSpc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a      b      c</a:t>
            </a:r>
          </a:p>
          <a:p>
            <a:pPr>
              <a:lnSpc>
                <a:spcPct val="140000"/>
              </a:lnSpc>
            </a:pPr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d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Times"/>
                <a:cs typeface="Times"/>
                <a:sym typeface="Helvetica Light"/>
              </a:rPr>
              <a:t>      e      f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862298" y="1956781"/>
            <a:ext cx="1461279" cy="26853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u      </a:t>
            </a: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v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rgbClr val="000000"/>
                </a:solidFill>
                <a:latin typeface="Times"/>
                <a:cs typeface="Times"/>
              </a:rPr>
              <a:t>w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/>
                <a:cs typeface="Times"/>
                <a:sym typeface="Helvetica Light"/>
              </a:rPr>
              <a:t>     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A1A7AC"/>
                </a:solidFill>
                <a:effectLst/>
                <a:uFillTx/>
                <a:latin typeface="Times"/>
                <a:cs typeface="Times"/>
                <a:sym typeface="Helvetica Light"/>
              </a:rPr>
              <a:t>x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y      </a:t>
            </a: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z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rgbClr val="A1A7AC"/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580992" y="6451731"/>
            <a:ext cx="200183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dirty="0" smtClean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=</a:t>
            </a:r>
            <a:endParaRPr kumimoji="0" lang="en-US" sz="6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3469451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/>
          <p:nvPr/>
        </p:nvCxnSpPr>
        <p:spPr>
          <a:xfrm>
            <a:off x="9777098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/>
          <p:nvPr/>
        </p:nvCxnSpPr>
        <p:spPr>
          <a:xfrm>
            <a:off x="3446775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Straight Connector 37"/>
          <p:cNvCxnSpPr/>
          <p:nvPr/>
        </p:nvCxnSpPr>
        <p:spPr>
          <a:xfrm>
            <a:off x="3485794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Straight Connector 38"/>
          <p:cNvCxnSpPr/>
          <p:nvPr/>
        </p:nvCxnSpPr>
        <p:spPr>
          <a:xfrm>
            <a:off x="9482309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Straight Connector 39"/>
          <p:cNvCxnSpPr/>
          <p:nvPr/>
        </p:nvCxnSpPr>
        <p:spPr>
          <a:xfrm>
            <a:off x="9482309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1" name="TextBox 40"/>
          <p:cNvSpPr txBox="1"/>
          <p:nvPr/>
        </p:nvSpPr>
        <p:spPr>
          <a:xfrm>
            <a:off x="3751575" y="6163613"/>
            <a:ext cx="5850458" cy="8822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40000"/>
              </a:lnSpc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au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bw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 + cy</a:t>
            </a:r>
          </a:p>
        </p:txBody>
      </p:sp>
    </p:spTree>
    <p:extLst>
      <p:ext uri="{BB962C8B-B14F-4D97-AF65-F5344CB8AC3E}">
        <p14:creationId xmlns:p14="http://schemas.microsoft.com/office/powerpoint/2010/main" val="990030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05507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>
            <a:off x="6841869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>
            <a:off x="7544833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/>
          <p:cNvCxnSpPr/>
          <p:nvPr/>
        </p:nvCxnSpPr>
        <p:spPr>
          <a:xfrm>
            <a:off x="9579357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/>
          <p:nvPr/>
        </p:nvCxnSpPr>
        <p:spPr>
          <a:xfrm>
            <a:off x="3582831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/>
          <p:nvPr/>
        </p:nvCxnSpPr>
        <p:spPr>
          <a:xfrm>
            <a:off x="362185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/>
          <p:nvPr/>
        </p:nvCxnSpPr>
        <p:spPr>
          <a:xfrm>
            <a:off x="654708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/>
          <p:nvPr/>
        </p:nvCxnSpPr>
        <p:spPr>
          <a:xfrm>
            <a:off x="6547080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/>
          <p:nvPr/>
        </p:nvCxnSpPr>
        <p:spPr>
          <a:xfrm>
            <a:off x="7522157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/>
          <p:nvPr/>
        </p:nvCxnSpPr>
        <p:spPr>
          <a:xfrm>
            <a:off x="7522157" y="488539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/>
          <p:nvPr/>
        </p:nvCxnSpPr>
        <p:spPr>
          <a:xfrm>
            <a:off x="9307244" y="4898060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/>
          <p:nvPr/>
        </p:nvCxnSpPr>
        <p:spPr>
          <a:xfrm>
            <a:off x="9307244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TextBox 22"/>
          <p:cNvSpPr txBox="1"/>
          <p:nvPr/>
        </p:nvSpPr>
        <p:spPr>
          <a:xfrm>
            <a:off x="1580992" y="6451731"/>
            <a:ext cx="200183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dirty="0" smtClean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=</a:t>
            </a:r>
            <a:endParaRPr kumimoji="0" lang="en-US" sz="6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3469451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/>
          <p:cNvCxnSpPr/>
          <p:nvPr/>
        </p:nvCxnSpPr>
        <p:spPr>
          <a:xfrm>
            <a:off x="9777098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Connector 25"/>
          <p:cNvCxnSpPr/>
          <p:nvPr/>
        </p:nvCxnSpPr>
        <p:spPr>
          <a:xfrm>
            <a:off x="3446775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Connector 26"/>
          <p:cNvCxnSpPr/>
          <p:nvPr/>
        </p:nvCxnSpPr>
        <p:spPr>
          <a:xfrm>
            <a:off x="3485794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/>
          <p:cNvCxnSpPr/>
          <p:nvPr/>
        </p:nvCxnSpPr>
        <p:spPr>
          <a:xfrm>
            <a:off x="9482309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/>
          <p:cNvCxnSpPr/>
          <p:nvPr/>
        </p:nvCxnSpPr>
        <p:spPr>
          <a:xfrm>
            <a:off x="9482309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/>
          <p:cNvSpPr txBox="1"/>
          <p:nvPr/>
        </p:nvSpPr>
        <p:spPr>
          <a:xfrm>
            <a:off x="3916639" y="2947777"/>
            <a:ext cx="2630441" cy="17009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40000"/>
              </a:lnSpc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a      b      c</a:t>
            </a:r>
          </a:p>
          <a:p>
            <a:pPr>
              <a:lnSpc>
                <a:spcPct val="140000"/>
              </a:lnSpc>
            </a:pPr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d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Times"/>
                <a:cs typeface="Times"/>
                <a:sym typeface="Helvetica Light"/>
              </a:rPr>
              <a:t>      e      f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862298" y="1956781"/>
            <a:ext cx="1461279" cy="26853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u      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v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w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Times"/>
                <a:cs typeface="Times"/>
                <a:sym typeface="Helvetica Light"/>
              </a:rPr>
              <a:t>     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/>
                <a:cs typeface="Times"/>
                <a:sym typeface="Helvetica Light"/>
              </a:rPr>
              <a:t>x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y      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z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728899" y="6163613"/>
            <a:ext cx="5850458" cy="8822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40000"/>
              </a:lnSpc>
            </a:pP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au + </a:t>
            </a:r>
            <a:r>
              <a:rPr lang="en-US" i="1" dirty="0" err="1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bw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 + cy    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av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bx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cz</a:t>
            </a:r>
            <a:endParaRPr lang="en-US" i="1" dirty="0" smtClean="0">
              <a:solidFill>
                <a:srgbClr val="000000"/>
              </a:solidFill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1405635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05507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>
            <a:off x="6841869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>
            <a:off x="7544833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/>
          <p:cNvCxnSpPr/>
          <p:nvPr/>
        </p:nvCxnSpPr>
        <p:spPr>
          <a:xfrm>
            <a:off x="9579357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/>
          <p:nvPr/>
        </p:nvCxnSpPr>
        <p:spPr>
          <a:xfrm>
            <a:off x="3582831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/>
          <p:nvPr/>
        </p:nvCxnSpPr>
        <p:spPr>
          <a:xfrm>
            <a:off x="362185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/>
          <p:nvPr/>
        </p:nvCxnSpPr>
        <p:spPr>
          <a:xfrm>
            <a:off x="654708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/>
          <p:nvPr/>
        </p:nvCxnSpPr>
        <p:spPr>
          <a:xfrm>
            <a:off x="6547080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/>
          <p:nvPr/>
        </p:nvCxnSpPr>
        <p:spPr>
          <a:xfrm>
            <a:off x="7522157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/>
          <p:nvPr/>
        </p:nvCxnSpPr>
        <p:spPr>
          <a:xfrm>
            <a:off x="7522157" y="488539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/>
          <p:nvPr/>
        </p:nvCxnSpPr>
        <p:spPr>
          <a:xfrm>
            <a:off x="9307244" y="4898060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/>
          <p:nvPr/>
        </p:nvCxnSpPr>
        <p:spPr>
          <a:xfrm>
            <a:off x="9307244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TextBox 22"/>
          <p:cNvSpPr txBox="1"/>
          <p:nvPr/>
        </p:nvSpPr>
        <p:spPr>
          <a:xfrm>
            <a:off x="1580992" y="6451731"/>
            <a:ext cx="200183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dirty="0" smtClean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=</a:t>
            </a:r>
            <a:endParaRPr kumimoji="0" lang="en-US" sz="6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3469451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/>
          <p:cNvCxnSpPr/>
          <p:nvPr/>
        </p:nvCxnSpPr>
        <p:spPr>
          <a:xfrm>
            <a:off x="9777098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Connector 25"/>
          <p:cNvCxnSpPr/>
          <p:nvPr/>
        </p:nvCxnSpPr>
        <p:spPr>
          <a:xfrm>
            <a:off x="3446775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Connector 26"/>
          <p:cNvCxnSpPr/>
          <p:nvPr/>
        </p:nvCxnSpPr>
        <p:spPr>
          <a:xfrm>
            <a:off x="3485794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/>
          <p:cNvCxnSpPr/>
          <p:nvPr/>
        </p:nvCxnSpPr>
        <p:spPr>
          <a:xfrm>
            <a:off x="9482309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/>
          <p:cNvCxnSpPr/>
          <p:nvPr/>
        </p:nvCxnSpPr>
        <p:spPr>
          <a:xfrm>
            <a:off x="9482309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/>
          <p:cNvSpPr txBox="1"/>
          <p:nvPr/>
        </p:nvSpPr>
        <p:spPr>
          <a:xfrm>
            <a:off x="3916639" y="2947777"/>
            <a:ext cx="2630441" cy="17009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40000"/>
              </a:lnSpc>
            </a:pP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a      b      c</a:t>
            </a:r>
          </a:p>
          <a:p>
            <a:pPr>
              <a:lnSpc>
                <a:spcPct val="140000"/>
              </a:lnSpc>
            </a:pPr>
            <a:r>
              <a:rPr lang="en-US" i="1" dirty="0">
                <a:solidFill>
                  <a:srgbClr val="000000"/>
                </a:solidFill>
                <a:latin typeface="Times"/>
                <a:cs typeface="Times"/>
              </a:rPr>
              <a:t>d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/>
                <a:cs typeface="Times"/>
                <a:sym typeface="Helvetica Light"/>
              </a:rPr>
              <a:t>      e      f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862298" y="1956781"/>
            <a:ext cx="1461279" cy="26853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u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      v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rgbClr val="000000"/>
                </a:solidFill>
                <a:latin typeface="Times"/>
                <a:cs typeface="Times"/>
              </a:rPr>
              <a:t>w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Times"/>
                <a:cs typeface="Times"/>
                <a:sym typeface="Helvetica Light"/>
              </a:rPr>
              <a:t>     x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y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      z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728899" y="6117736"/>
            <a:ext cx="5850458" cy="18081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au + </a:t>
            </a:r>
            <a:r>
              <a:rPr lang="en-US" i="1" dirty="0" err="1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bw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 + cy     </a:t>
            </a:r>
            <a:r>
              <a:rPr lang="en-US" i="1" dirty="0" err="1" smtClean="0">
                <a:solidFill>
                  <a:srgbClr val="A1A7AC"/>
                </a:solidFill>
                <a:latin typeface="Times"/>
                <a:cs typeface="Times"/>
              </a:rPr>
              <a:t>av</a:t>
            </a: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A1A7AC"/>
                </a:solidFill>
                <a:latin typeface="Times"/>
                <a:cs typeface="Times"/>
              </a:rPr>
              <a:t>bx</a:t>
            </a: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A1A7AC"/>
                </a:solidFill>
                <a:latin typeface="Times"/>
                <a:cs typeface="Times"/>
              </a:rPr>
              <a:t>cz</a:t>
            </a:r>
            <a:endParaRPr lang="en-US" i="1" dirty="0" smtClean="0">
              <a:solidFill>
                <a:srgbClr val="A1A7AC"/>
              </a:solidFill>
              <a:latin typeface="Times"/>
              <a:cs typeface="Times"/>
            </a:endParaRPr>
          </a:p>
          <a:p>
            <a:pPr algn="l">
              <a:lnSpc>
                <a:spcPct val="150000"/>
              </a:lnSpc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du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ew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fy</a:t>
            </a:r>
            <a:endParaRPr lang="en-US" i="1" dirty="0" smtClean="0">
              <a:solidFill>
                <a:srgbClr val="000000"/>
              </a:solidFill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29064271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05507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>
            <a:off x="6841869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>
            <a:off x="7544833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/>
          <p:cNvCxnSpPr/>
          <p:nvPr/>
        </p:nvCxnSpPr>
        <p:spPr>
          <a:xfrm>
            <a:off x="9579357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/>
          <p:nvPr/>
        </p:nvCxnSpPr>
        <p:spPr>
          <a:xfrm>
            <a:off x="3582831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/>
          <p:nvPr/>
        </p:nvCxnSpPr>
        <p:spPr>
          <a:xfrm>
            <a:off x="362185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/>
          <p:nvPr/>
        </p:nvCxnSpPr>
        <p:spPr>
          <a:xfrm>
            <a:off x="654708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/>
          <p:nvPr/>
        </p:nvCxnSpPr>
        <p:spPr>
          <a:xfrm>
            <a:off x="6547080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/>
          <p:nvPr/>
        </p:nvCxnSpPr>
        <p:spPr>
          <a:xfrm>
            <a:off x="7522157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/>
          <p:nvPr/>
        </p:nvCxnSpPr>
        <p:spPr>
          <a:xfrm>
            <a:off x="7522157" y="488539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/>
          <p:nvPr/>
        </p:nvCxnSpPr>
        <p:spPr>
          <a:xfrm>
            <a:off x="9307244" y="4898060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/>
          <p:nvPr/>
        </p:nvCxnSpPr>
        <p:spPr>
          <a:xfrm>
            <a:off x="9307244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TextBox 22"/>
          <p:cNvSpPr txBox="1"/>
          <p:nvPr/>
        </p:nvSpPr>
        <p:spPr>
          <a:xfrm>
            <a:off x="1580992" y="6451731"/>
            <a:ext cx="200183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dirty="0" smtClean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=</a:t>
            </a:r>
            <a:endParaRPr kumimoji="0" lang="en-US" sz="6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3469451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/>
          <p:cNvCxnSpPr/>
          <p:nvPr/>
        </p:nvCxnSpPr>
        <p:spPr>
          <a:xfrm>
            <a:off x="9777098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Connector 25"/>
          <p:cNvCxnSpPr/>
          <p:nvPr/>
        </p:nvCxnSpPr>
        <p:spPr>
          <a:xfrm>
            <a:off x="3446775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Connector 26"/>
          <p:cNvCxnSpPr/>
          <p:nvPr/>
        </p:nvCxnSpPr>
        <p:spPr>
          <a:xfrm>
            <a:off x="3485794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/>
          <p:cNvCxnSpPr/>
          <p:nvPr/>
        </p:nvCxnSpPr>
        <p:spPr>
          <a:xfrm>
            <a:off x="9482309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/>
          <p:cNvCxnSpPr/>
          <p:nvPr/>
        </p:nvCxnSpPr>
        <p:spPr>
          <a:xfrm>
            <a:off x="9482309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/>
          <p:cNvSpPr txBox="1"/>
          <p:nvPr/>
        </p:nvSpPr>
        <p:spPr>
          <a:xfrm>
            <a:off x="3916639" y="2947777"/>
            <a:ext cx="2630441" cy="17009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40000"/>
              </a:lnSpc>
            </a:pP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a      b      c</a:t>
            </a:r>
          </a:p>
          <a:p>
            <a:pPr>
              <a:lnSpc>
                <a:spcPct val="140000"/>
              </a:lnSpc>
            </a:pPr>
            <a:r>
              <a:rPr lang="en-US" i="1" dirty="0">
                <a:solidFill>
                  <a:srgbClr val="000000"/>
                </a:solidFill>
                <a:latin typeface="Times"/>
                <a:cs typeface="Times"/>
              </a:rPr>
              <a:t>d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/>
                <a:cs typeface="Times"/>
                <a:sym typeface="Helvetica Light"/>
              </a:rPr>
              <a:t>      e      f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862298" y="1956781"/>
            <a:ext cx="1461279" cy="26853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u      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v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w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FillTx/>
                <a:latin typeface="Times"/>
                <a:cs typeface="Times"/>
                <a:sym typeface="Helvetica Light"/>
              </a:rPr>
              <a:t>     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/>
                <a:cs typeface="Times"/>
                <a:sym typeface="Helvetica Light"/>
              </a:rPr>
              <a:t>x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y      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z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728899" y="6117736"/>
            <a:ext cx="5850458" cy="18081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au + </a:t>
            </a:r>
            <a:r>
              <a:rPr lang="en-US" i="1" dirty="0" err="1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bw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Times"/>
                <a:cs typeface="Times"/>
              </a:rPr>
              <a:t> + cy     </a:t>
            </a:r>
            <a:r>
              <a:rPr lang="en-US" i="1" dirty="0" err="1" smtClean="0">
                <a:solidFill>
                  <a:srgbClr val="A1A7AC"/>
                </a:solidFill>
                <a:latin typeface="Times"/>
                <a:cs typeface="Times"/>
              </a:rPr>
              <a:t>av</a:t>
            </a: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A1A7AC"/>
                </a:solidFill>
                <a:latin typeface="Times"/>
                <a:cs typeface="Times"/>
              </a:rPr>
              <a:t>bx</a:t>
            </a: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A1A7AC"/>
                </a:solidFill>
                <a:latin typeface="Times"/>
                <a:cs typeface="Times"/>
              </a:rPr>
              <a:t>cz</a:t>
            </a:r>
            <a:endParaRPr lang="en-US" i="1" dirty="0" smtClean="0">
              <a:solidFill>
                <a:srgbClr val="A1A7AC"/>
              </a:solidFill>
              <a:latin typeface="Times"/>
              <a:cs typeface="Times"/>
            </a:endParaRPr>
          </a:p>
          <a:p>
            <a:pPr algn="l">
              <a:lnSpc>
                <a:spcPct val="150000"/>
              </a:lnSpc>
            </a:pP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du + </a:t>
            </a:r>
            <a:r>
              <a:rPr lang="en-US" i="1" dirty="0" err="1" smtClean="0">
                <a:solidFill>
                  <a:srgbClr val="A1A7AC"/>
                </a:solidFill>
                <a:latin typeface="Times"/>
                <a:cs typeface="Times"/>
              </a:rPr>
              <a:t>ew</a:t>
            </a: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A1A7AC"/>
                </a:solidFill>
                <a:latin typeface="Times"/>
                <a:cs typeface="Times"/>
              </a:rPr>
              <a:t>fy</a:t>
            </a:r>
            <a:r>
              <a:rPr lang="en-US" i="1" dirty="0" smtClean="0">
                <a:solidFill>
                  <a:srgbClr val="A1A7AC"/>
                </a:solidFill>
                <a:latin typeface="Times"/>
                <a:cs typeface="Times"/>
              </a:rPr>
              <a:t>     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dv + ex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fz</a:t>
            </a:r>
            <a:endParaRPr lang="en-US" i="1" dirty="0" smtClean="0">
              <a:solidFill>
                <a:srgbClr val="A1A7AC"/>
              </a:solidFill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22697911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05507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>
            <a:off x="6841869" y="2980591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>
            <a:off x="7544833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/>
          <p:cNvCxnSpPr/>
          <p:nvPr/>
        </p:nvCxnSpPr>
        <p:spPr>
          <a:xfrm>
            <a:off x="9579357" y="1950154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/>
          <p:nvPr/>
        </p:nvCxnSpPr>
        <p:spPr>
          <a:xfrm>
            <a:off x="3582831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/>
          <p:nvPr/>
        </p:nvCxnSpPr>
        <p:spPr>
          <a:xfrm>
            <a:off x="362185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/>
          <p:nvPr/>
        </p:nvCxnSpPr>
        <p:spPr>
          <a:xfrm>
            <a:off x="6547080" y="485638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/>
          <p:nvPr/>
        </p:nvCxnSpPr>
        <p:spPr>
          <a:xfrm>
            <a:off x="6547080" y="2980591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/>
          <p:nvPr/>
        </p:nvCxnSpPr>
        <p:spPr>
          <a:xfrm>
            <a:off x="7522157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/>
          <p:nvPr/>
        </p:nvCxnSpPr>
        <p:spPr>
          <a:xfrm>
            <a:off x="7522157" y="4885392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/>
          <p:nvPr/>
        </p:nvCxnSpPr>
        <p:spPr>
          <a:xfrm>
            <a:off x="9307244" y="4898060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/>
          <p:nvPr/>
        </p:nvCxnSpPr>
        <p:spPr>
          <a:xfrm>
            <a:off x="9307244" y="19501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TextBox 22"/>
          <p:cNvSpPr txBox="1"/>
          <p:nvPr/>
        </p:nvSpPr>
        <p:spPr>
          <a:xfrm>
            <a:off x="1580992" y="6451731"/>
            <a:ext cx="200183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dirty="0" smtClean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=</a:t>
            </a:r>
            <a:endParaRPr kumimoji="0" lang="en-US" sz="6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3469451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/>
          <p:cNvCxnSpPr/>
          <p:nvPr/>
        </p:nvCxnSpPr>
        <p:spPr>
          <a:xfrm>
            <a:off x="9777098" y="6245963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Connector 25"/>
          <p:cNvCxnSpPr/>
          <p:nvPr/>
        </p:nvCxnSpPr>
        <p:spPr>
          <a:xfrm>
            <a:off x="3446775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Connector 26"/>
          <p:cNvCxnSpPr/>
          <p:nvPr/>
        </p:nvCxnSpPr>
        <p:spPr>
          <a:xfrm>
            <a:off x="3485794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/>
          <p:cNvCxnSpPr/>
          <p:nvPr/>
        </p:nvCxnSpPr>
        <p:spPr>
          <a:xfrm>
            <a:off x="9482309" y="812175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/>
          <p:cNvCxnSpPr/>
          <p:nvPr/>
        </p:nvCxnSpPr>
        <p:spPr>
          <a:xfrm>
            <a:off x="9482309" y="624596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/>
          <p:cNvSpPr txBox="1"/>
          <p:nvPr/>
        </p:nvSpPr>
        <p:spPr>
          <a:xfrm>
            <a:off x="3916639" y="2947777"/>
            <a:ext cx="2630441" cy="17009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40000"/>
              </a:lnSpc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a      b      c</a:t>
            </a:r>
          </a:p>
          <a:p>
            <a:pPr>
              <a:lnSpc>
                <a:spcPct val="140000"/>
              </a:lnSpc>
            </a:pPr>
            <a:r>
              <a:rPr lang="en-US" i="1" dirty="0">
                <a:solidFill>
                  <a:srgbClr val="000000"/>
                </a:solidFill>
                <a:latin typeface="Times"/>
                <a:cs typeface="Times"/>
              </a:rPr>
              <a:t>d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/>
                <a:cs typeface="Times"/>
                <a:sym typeface="Helvetica Light"/>
              </a:rPr>
              <a:t>      e      f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862298" y="1956781"/>
            <a:ext cx="1461279" cy="26853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u      v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rgbClr val="000000"/>
                </a:solidFill>
                <a:latin typeface="Times"/>
                <a:cs typeface="Times"/>
              </a:rPr>
              <a:t>w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/>
                <a:cs typeface="Times"/>
                <a:sym typeface="Helvetica Light"/>
              </a:rPr>
              <a:t>     x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y      z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728899" y="6117736"/>
            <a:ext cx="5850458" cy="18081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au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bw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 + cy    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av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bx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cz</a:t>
            </a:r>
            <a:endParaRPr lang="en-US" i="1" dirty="0" smtClean="0">
              <a:solidFill>
                <a:srgbClr val="000000"/>
              </a:solidFill>
              <a:latin typeface="Times"/>
              <a:cs typeface="Times"/>
            </a:endParaRPr>
          </a:p>
          <a:p>
            <a:pPr algn="l">
              <a:lnSpc>
                <a:spcPct val="150000"/>
              </a:lnSpc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du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ew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fy</a:t>
            </a: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     dv + ex + </a:t>
            </a:r>
            <a:r>
              <a:rPr lang="en-US" i="1" dirty="0" err="1" smtClean="0">
                <a:solidFill>
                  <a:srgbClr val="000000"/>
                </a:solidFill>
                <a:latin typeface="Times"/>
                <a:cs typeface="Times"/>
              </a:rPr>
              <a:t>fz</a:t>
            </a:r>
            <a:endParaRPr lang="en-US" i="1" dirty="0" smtClean="0">
              <a:solidFill>
                <a:srgbClr val="000000"/>
              </a:solidFill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8122532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62545" y="1296333"/>
            <a:ext cx="9642763" cy="6801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dirty="0">
                <a:solidFill>
                  <a:srgbClr val="000000"/>
                </a:solidFill>
                <a:latin typeface="Arial" charset="0"/>
              </a:rPr>
              <a:t>AB = C</a:t>
            </a:r>
            <a:endParaRPr lang="en-US" sz="7200" dirty="0"/>
          </a:p>
          <a:p>
            <a:r>
              <a:rPr lang="en-US" sz="4800" dirty="0"/>
              <a:t/>
            </a:r>
            <a:br>
              <a:rPr lang="en-US" sz="4800" dirty="0"/>
            </a:br>
            <a:r>
              <a:rPr lang="en-US" sz="4800" dirty="0">
                <a:solidFill>
                  <a:srgbClr val="666666"/>
                </a:solidFill>
                <a:latin typeface="Arial" charset="0"/>
              </a:rPr>
              <a:t>M x </a:t>
            </a:r>
            <a:r>
              <a:rPr lang="en-US" sz="4800" dirty="0" smtClean="0">
                <a:solidFill>
                  <a:srgbClr val="666666"/>
                </a:solidFill>
                <a:latin typeface="Arial" charset="0"/>
              </a:rPr>
              <a:t>N    </a:t>
            </a:r>
            <a:r>
              <a:rPr lang="en-US" sz="4800" dirty="0">
                <a:solidFill>
                  <a:srgbClr val="666666"/>
                </a:solidFill>
                <a:latin typeface="Arial" charset="0"/>
              </a:rPr>
              <a:t>N x </a:t>
            </a:r>
            <a:r>
              <a:rPr lang="en-US" sz="4800" dirty="0" smtClean="0">
                <a:solidFill>
                  <a:srgbClr val="666666"/>
                </a:solidFill>
                <a:latin typeface="Arial" charset="0"/>
              </a:rPr>
              <a:t>L    </a:t>
            </a:r>
            <a:r>
              <a:rPr lang="en-US" sz="4800" dirty="0">
                <a:solidFill>
                  <a:srgbClr val="666666"/>
                </a:solidFill>
                <a:latin typeface="Arial" charset="0"/>
              </a:rPr>
              <a:t>M x L</a:t>
            </a:r>
            <a:endParaRPr lang="en-US" sz="4800" dirty="0"/>
          </a:p>
          <a:p>
            <a:endParaRPr lang="en-US" sz="4800" dirty="0"/>
          </a:p>
          <a:p>
            <a:r>
              <a:rPr lang="en-US" sz="4800" dirty="0"/>
              <a:t/>
            </a:r>
            <a:br>
              <a:rPr lang="en-US" sz="4800" dirty="0"/>
            </a:br>
            <a:r>
              <a:rPr lang="en-US" sz="4800" dirty="0"/>
              <a:t/>
            </a:r>
            <a:br>
              <a:rPr lang="en-US" sz="4800" dirty="0"/>
            </a:br>
            <a:r>
              <a:rPr lang="en-US" sz="4800" dirty="0" err="1">
                <a:solidFill>
                  <a:srgbClr val="000000"/>
                </a:solidFill>
                <a:latin typeface="Arial" charset="0"/>
              </a:rPr>
              <a:t>C</a:t>
            </a:r>
            <a:r>
              <a:rPr lang="en-US" sz="4800" baseline="-25000" dirty="0" err="1">
                <a:solidFill>
                  <a:srgbClr val="000000"/>
                </a:solidFill>
                <a:latin typeface="Arial" charset="0"/>
              </a:rPr>
              <a:t>ij</a:t>
            </a:r>
            <a:r>
              <a:rPr lang="en-US" sz="4800" dirty="0">
                <a:solidFill>
                  <a:srgbClr val="000000"/>
                </a:solidFill>
                <a:latin typeface="Arial" charset="0"/>
              </a:rPr>
              <a:t> = (</a:t>
            </a:r>
            <a:r>
              <a:rPr lang="en-US" sz="4800" dirty="0" err="1">
                <a:solidFill>
                  <a:srgbClr val="000000"/>
                </a:solidFill>
                <a:latin typeface="Arial" charset="0"/>
              </a:rPr>
              <a:t>ith</a:t>
            </a:r>
            <a:r>
              <a:rPr lang="en-US" sz="4800" dirty="0">
                <a:solidFill>
                  <a:srgbClr val="000000"/>
                </a:solidFill>
                <a:latin typeface="Arial" charset="0"/>
              </a:rPr>
              <a:t> row of A) • (</a:t>
            </a:r>
            <a:r>
              <a:rPr lang="en-US" sz="4800" dirty="0" err="1">
                <a:solidFill>
                  <a:srgbClr val="000000"/>
                </a:solidFill>
                <a:latin typeface="Arial" charset="0"/>
              </a:rPr>
              <a:t>jth</a:t>
            </a:r>
            <a:r>
              <a:rPr lang="en-US" sz="4800" dirty="0">
                <a:solidFill>
                  <a:srgbClr val="000000"/>
                </a:solidFill>
                <a:latin typeface="Arial" charset="0"/>
              </a:rPr>
              <a:t> col of B)</a:t>
            </a:r>
            <a:endParaRPr lang="en-US" sz="4800" dirty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4739326" y="2449029"/>
            <a:ext cx="385495" cy="589582"/>
          </a:xfrm>
          <a:prstGeom prst="straightConnector1">
            <a:avLst/>
          </a:prstGeom>
          <a:noFill/>
          <a:ln w="38100" cap="flat" cmpd="sng">
            <a:solidFill>
              <a:schemeClr val="bg2">
                <a:lumMod val="60000"/>
                <a:lumOff val="4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" name="Straight Arrow Connector 4"/>
          <p:cNvCxnSpPr/>
          <p:nvPr/>
        </p:nvCxnSpPr>
        <p:spPr>
          <a:xfrm flipH="1" flipV="1">
            <a:off x="5963840" y="2449029"/>
            <a:ext cx="408171" cy="589582"/>
          </a:xfrm>
          <a:prstGeom prst="straightConnector1">
            <a:avLst/>
          </a:prstGeom>
          <a:noFill/>
          <a:ln w="38100" cap="flat" cmpd="sng">
            <a:solidFill>
              <a:schemeClr val="bg2">
                <a:lumMod val="60000"/>
                <a:lumOff val="4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816955" y="2449029"/>
            <a:ext cx="408171" cy="589582"/>
          </a:xfrm>
          <a:prstGeom prst="straightConnector1">
            <a:avLst/>
          </a:prstGeom>
          <a:noFill/>
          <a:ln w="38100" cap="flat" cmpd="sng">
            <a:solidFill>
              <a:schemeClr val="bg2">
                <a:lumMod val="60000"/>
                <a:lumOff val="4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1110967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lh3.googleusercontent.com/oiZhCsw-vik1UVlEw4inm7_rVoFlbZmD9iHn3b_myGA_KeO_fCoDvt_PKVAhFSe1_UP52hcX1ky2IdUoMZae6Ydbu-vGoVpjHvcR9whr8BExmNY2V_fzTt418x-_IAv0hz7GVYX9l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4042" y="1607128"/>
            <a:ext cx="9052203" cy="590203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72962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c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NumPy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 Basics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0293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Create an Array/Matrix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b="1" dirty="0" err="1" smtClean="0">
                <a:solidFill>
                  <a:srgbClr val="595959"/>
                </a:solidFill>
                <a:latin typeface="Courier New" charset="0"/>
              </a:rPr>
              <a:t>import</a:t>
            </a:r>
            <a:r>
              <a:rPr lang="pt-BR" sz="4000" b="1" dirty="0" smtClean="0">
                <a:solidFill>
                  <a:srgbClr val="595959"/>
                </a:solidFill>
                <a:latin typeface="Courier New" charset="0"/>
              </a:rPr>
              <a:t> </a:t>
            </a:r>
            <a:r>
              <a:rPr lang="pt-BR" sz="4000" dirty="0" err="1" smtClean="0">
                <a:solidFill>
                  <a:srgbClr val="595959"/>
                </a:solidFill>
                <a:latin typeface="Courier New" charset="0"/>
              </a:rPr>
              <a:t>numpy</a:t>
            </a:r>
            <a:r>
              <a:rPr lang="pt-BR" sz="4000" dirty="0" smtClean="0">
                <a:solidFill>
                  <a:srgbClr val="595959"/>
                </a:solidFill>
                <a:latin typeface="Courier New" charset="0"/>
              </a:rPr>
              <a:t> as </a:t>
            </a:r>
            <a:r>
              <a:rPr lang="pt-BR" sz="4000" dirty="0" err="1" smtClean="0">
                <a:solidFill>
                  <a:srgbClr val="595959"/>
                </a:solidFill>
                <a:latin typeface="Courier New" charset="0"/>
              </a:rPr>
              <a:t>np</a:t>
            </a:r>
            <a:endParaRPr lang="pt-BR" sz="4000" dirty="0" smtClean="0">
              <a:solidFill>
                <a:srgbClr val="595959"/>
              </a:solidFill>
              <a:latin typeface="Courier New" charset="0"/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endParaRPr lang="pt-BR" sz="4000" b="1" dirty="0" smtClean="0">
              <a:solidFill>
                <a:srgbClr val="595959"/>
              </a:solidFill>
              <a:latin typeface="Courier New" charset="0"/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b="1" dirty="0" smtClean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pt-BR" sz="4000" dirty="0" smtClean="0">
                <a:solidFill>
                  <a:srgbClr val="595959"/>
                </a:solidFill>
                <a:latin typeface="Courier New" charset="0"/>
              </a:rPr>
              <a:t> 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= </a:t>
            </a:r>
            <a:r>
              <a:rPr lang="pt-BR" sz="4000" b="1" dirty="0" err="1">
                <a:solidFill>
                  <a:srgbClr val="595959"/>
                </a:solidFill>
                <a:latin typeface="Courier New" charset="0"/>
              </a:rPr>
              <a:t>np.array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(</a:t>
            </a:r>
            <a:r>
              <a:rPr lang="pt-BR" sz="4000" dirty="0" smtClean="0">
                <a:solidFill>
                  <a:srgbClr val="595959"/>
                </a:solidFill>
                <a:latin typeface="Courier New" charset="0"/>
              </a:rPr>
              <a:t>[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[1, 2, 3], [4, 5, 6]]) </a:t>
            </a:r>
            <a:endParaRPr lang="pt-BR" sz="4000" dirty="0" smtClean="0">
              <a:solidFill>
                <a:srgbClr val="595959"/>
              </a:solidFill>
              <a:latin typeface="Courier New" charset="0"/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endParaRPr lang="pt-BR" sz="4000" dirty="0" smtClean="0">
              <a:solidFill>
                <a:srgbClr val="595959"/>
              </a:solidFill>
              <a:latin typeface="Courier New" charset="0"/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 err="1" smtClean="0">
                <a:solidFill>
                  <a:srgbClr val="595959"/>
                </a:solidFill>
                <a:latin typeface="Courier New" charset="0"/>
              </a:rPr>
              <a:t>print</a:t>
            </a:r>
            <a:r>
              <a:rPr lang="pt-BR" sz="4000" dirty="0" smtClean="0">
                <a:solidFill>
                  <a:srgbClr val="595959"/>
                </a:solidFill>
                <a:latin typeface="Courier New" charset="0"/>
              </a:rPr>
              <a:t>(</a:t>
            </a:r>
            <a:r>
              <a:rPr lang="pt-BR" sz="4000" b="1" dirty="0" err="1" smtClean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pt-BR" sz="4000" dirty="0" err="1" smtClean="0">
                <a:solidFill>
                  <a:srgbClr val="595959"/>
                </a:solidFill>
                <a:latin typeface="Courier New" charset="0"/>
              </a:rPr>
              <a:t>.shape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) 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# Output: (2, 3)</a:t>
            </a:r>
            <a:endParaRPr dirty="0">
              <a:solidFill>
                <a:srgbClr val="7F7F7F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6097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Slice a Matrix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xfrm>
            <a:off x="725639" y="2479964"/>
            <a:ext cx="11746270" cy="62865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en-US" sz="3200" dirty="0">
                <a:solidFill>
                  <a:srgbClr val="595959"/>
                </a:solidFill>
                <a:latin typeface="Courier New" charset="0"/>
              </a:rPr>
              <a:t> = </a:t>
            </a:r>
            <a:r>
              <a:rPr lang="en-US" sz="3200" b="1" dirty="0" err="1">
                <a:solidFill>
                  <a:srgbClr val="595959"/>
                </a:solidFill>
                <a:latin typeface="Courier New" charset="0"/>
              </a:rPr>
              <a:t>np.array</a:t>
            </a:r>
            <a:r>
              <a:rPr lang="en-US" sz="3200" dirty="0">
                <a:solidFill>
                  <a:srgbClr val="595959"/>
                </a:solidFill>
                <a:latin typeface="Courier New" charset="0"/>
              </a:rPr>
              <a:t>([[1, 2, 3], [4, 5, 6], [7, 8, 9]]) </a:t>
            </a:r>
            <a:endParaRPr lang="en-US" sz="3200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  <a:latin typeface="Courier New" charset="0"/>
              </a:rPr>
              <a:t># START:STOP (slice does not include STOP)</a:t>
            </a:r>
            <a:endParaRPr lang="en-US" sz="3200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b="1" dirty="0" smtClean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en-US" sz="3200" dirty="0">
                <a:solidFill>
                  <a:srgbClr val="595959"/>
                </a:solidFill>
                <a:latin typeface="Courier New" charset="0"/>
              </a:rPr>
              <a:t>[1:, :</a:t>
            </a:r>
            <a:r>
              <a:rPr lang="en-US" sz="3200" dirty="0" smtClean="0">
                <a:solidFill>
                  <a:srgbClr val="595959"/>
                </a:solidFill>
                <a:latin typeface="Courier New" charset="0"/>
              </a:rPr>
              <a:t>]</a:t>
            </a: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dirty="0" smtClean="0">
                <a:solidFill>
                  <a:srgbClr val="7F7F7F"/>
                </a:solidFill>
                <a:latin typeface="Courier New" charset="0"/>
              </a:rPr>
              <a:t># </a:t>
            </a:r>
            <a:r>
              <a:rPr lang="en-US" sz="3200" dirty="0">
                <a:solidFill>
                  <a:srgbClr val="7F7F7F"/>
                </a:solidFill>
                <a:latin typeface="Courier New" charset="0"/>
              </a:rPr>
              <a:t>= </a:t>
            </a:r>
            <a:r>
              <a:rPr lang="en-US" sz="3200" dirty="0" err="1">
                <a:solidFill>
                  <a:srgbClr val="7F7F7F"/>
                </a:solidFill>
                <a:latin typeface="Courier New" charset="0"/>
              </a:rPr>
              <a:t>np.array</a:t>
            </a:r>
            <a:r>
              <a:rPr lang="en-US" sz="3200" dirty="0">
                <a:solidFill>
                  <a:srgbClr val="7F7F7F"/>
                </a:solidFill>
                <a:latin typeface="Courier New" charset="0"/>
              </a:rPr>
              <a:t>([[4, 5, 6], [7, 8, 9]])</a:t>
            </a:r>
            <a:endParaRPr lang="en-US" sz="3200" dirty="0">
              <a:solidFill>
                <a:srgbClr val="7F7F7F"/>
              </a:solidFill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en-US" sz="3200" dirty="0">
                <a:solidFill>
                  <a:srgbClr val="595959"/>
                </a:solidFill>
                <a:latin typeface="Courier New" charset="0"/>
              </a:rPr>
              <a:t>[1:] </a:t>
            </a:r>
            <a:r>
              <a:rPr lang="en-US" sz="3200" dirty="0" smtClean="0">
                <a:solidFill>
                  <a:srgbClr val="7F7F7F"/>
                </a:solidFill>
                <a:latin typeface="Courier New" charset="0"/>
              </a:rPr>
              <a:t># </a:t>
            </a:r>
            <a:r>
              <a:rPr lang="en-US" sz="3200" dirty="0">
                <a:solidFill>
                  <a:srgbClr val="7F7F7F"/>
                </a:solidFill>
                <a:latin typeface="Courier New" charset="0"/>
              </a:rPr>
              <a:t>equivalent</a:t>
            </a:r>
            <a:endParaRPr lang="en-US" sz="3200" dirty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en-US" sz="3200" dirty="0"/>
              <a:t/>
            </a:r>
            <a:br>
              <a:rPr lang="en-US" sz="3200" dirty="0"/>
            </a:br>
            <a:r>
              <a:rPr lang="en-US" sz="32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en-US" sz="3200" dirty="0">
                <a:solidFill>
                  <a:srgbClr val="595959"/>
                </a:solidFill>
                <a:latin typeface="Courier New" charset="0"/>
              </a:rPr>
              <a:t>[1:,2:] </a:t>
            </a:r>
            <a:r>
              <a:rPr lang="en-US" sz="3200" dirty="0">
                <a:solidFill>
                  <a:srgbClr val="7F7F7F"/>
                </a:solidFill>
                <a:latin typeface="Courier New" charset="0"/>
              </a:rPr>
              <a:t># = </a:t>
            </a:r>
            <a:r>
              <a:rPr lang="en-US" sz="3200" dirty="0" err="1">
                <a:solidFill>
                  <a:srgbClr val="7F7F7F"/>
                </a:solidFill>
                <a:latin typeface="Courier New" charset="0"/>
              </a:rPr>
              <a:t>np.array</a:t>
            </a:r>
            <a:r>
              <a:rPr lang="en-US" sz="3200" dirty="0">
                <a:solidFill>
                  <a:srgbClr val="7F7F7F"/>
                </a:solidFill>
                <a:latin typeface="Courier New" charset="0"/>
              </a:rPr>
              <a:t>([[6], [9]])</a:t>
            </a:r>
            <a:endParaRPr sz="3200" dirty="0">
              <a:solidFill>
                <a:srgbClr val="7F7F7F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4145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AI + Social Good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4" name="Subtitle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Fall 2017 Workshop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Advanced Slicing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 = </a:t>
            </a:r>
            <a:r>
              <a:rPr lang="pt-BR" sz="4000" b="1" dirty="0" err="1">
                <a:solidFill>
                  <a:srgbClr val="595959"/>
                </a:solidFill>
                <a:latin typeface="Courier New" charset="0"/>
              </a:rPr>
              <a:t>np.array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([[1, 2, 3], [4, 5, 6], [7, 8, 9]]) </a:t>
            </a:r>
            <a:endParaRPr lang="pt-BR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# </a:t>
            </a:r>
            <a:r>
              <a:rPr lang="pt-BR" sz="4000" dirty="0" err="1">
                <a:solidFill>
                  <a:srgbClr val="7F7F7F"/>
                </a:solidFill>
                <a:latin typeface="Courier New" charset="0"/>
              </a:rPr>
              <a:t>replace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 START:STOP </a:t>
            </a:r>
            <a:r>
              <a:rPr lang="pt-BR" sz="4000" dirty="0" err="1">
                <a:solidFill>
                  <a:srgbClr val="7F7F7F"/>
                </a:solidFill>
                <a:latin typeface="Courier New" charset="0"/>
              </a:rPr>
              <a:t>with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 a </a:t>
            </a:r>
            <a:r>
              <a:rPr lang="pt-BR" sz="4000" dirty="0" err="1">
                <a:solidFill>
                  <a:srgbClr val="7F7F7F"/>
                </a:solidFill>
                <a:latin typeface="Courier New" charset="0"/>
              </a:rPr>
              <a:t>list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 </a:t>
            </a:r>
            <a:r>
              <a:rPr lang="pt-BR" sz="4000" dirty="0" err="1">
                <a:solidFill>
                  <a:srgbClr val="7F7F7F"/>
                </a:solidFill>
                <a:latin typeface="Courier New" charset="0"/>
              </a:rPr>
              <a:t>of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 </a:t>
            </a:r>
            <a:r>
              <a:rPr lang="pt-BR" sz="4000" dirty="0" err="1">
                <a:solidFill>
                  <a:srgbClr val="7F7F7F"/>
                </a:solidFill>
                <a:latin typeface="Courier New" charset="0"/>
              </a:rPr>
              <a:t>indices</a:t>
            </a:r>
            <a:endParaRPr lang="pt-BR" dirty="0">
              <a:solidFill>
                <a:srgbClr val="7F7F7F"/>
              </a:solidFill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/>
              <a:t/>
            </a:r>
            <a:br>
              <a:rPr lang="pt-BR" dirty="0"/>
            </a:br>
            <a:r>
              <a:rPr lang="pt-BR" sz="40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[[0, 2], 1:]   </a:t>
            </a:r>
            <a:endParaRPr lang="pt-BR" sz="4000" dirty="0" smtClean="0">
              <a:solidFill>
                <a:srgbClr val="595959"/>
              </a:solidFill>
              <a:latin typeface="Courier New" charset="0"/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 smtClean="0">
                <a:solidFill>
                  <a:srgbClr val="7F7F7F"/>
                </a:solidFill>
                <a:latin typeface="Courier New" charset="0"/>
              </a:rPr>
              <a:t># 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= </a:t>
            </a:r>
            <a:r>
              <a:rPr lang="pt-BR" sz="4000" dirty="0" err="1">
                <a:solidFill>
                  <a:srgbClr val="7F7F7F"/>
                </a:solidFill>
                <a:latin typeface="Courier New" charset="0"/>
              </a:rPr>
              <a:t>np.array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([[2, 3], [8, 9]])</a:t>
            </a:r>
            <a:endParaRPr lang="pt-BR" dirty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pt-BR" sz="40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[1:, [0, 2]]   </a:t>
            </a:r>
            <a:endParaRPr lang="pt-BR" sz="4000" dirty="0" smtClean="0">
              <a:solidFill>
                <a:srgbClr val="595959"/>
              </a:solidFill>
              <a:latin typeface="Courier New" charset="0"/>
            </a:endParaRPr>
          </a:p>
          <a:p>
            <a:pPr marL="0" indent="0">
              <a:buNone/>
            </a:pPr>
            <a:r>
              <a:rPr lang="pt-BR" sz="4000" dirty="0" smtClean="0">
                <a:solidFill>
                  <a:srgbClr val="7F7F7F"/>
                </a:solidFill>
                <a:latin typeface="Courier New" charset="0"/>
              </a:rPr>
              <a:t># 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= </a:t>
            </a:r>
            <a:r>
              <a:rPr lang="pt-BR" sz="4000" dirty="0" err="1">
                <a:solidFill>
                  <a:srgbClr val="7F7F7F"/>
                </a:solidFill>
                <a:latin typeface="Courier New" charset="0"/>
              </a:rPr>
              <a:t>np.array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([[4, 6], [7, 9]])</a:t>
            </a:r>
            <a:endParaRPr dirty="0">
              <a:solidFill>
                <a:srgbClr val="7F7F7F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4658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Matrix Addition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 = </a:t>
            </a:r>
            <a:r>
              <a:rPr lang="pt-BR" sz="4000" b="1" dirty="0" err="1">
                <a:solidFill>
                  <a:srgbClr val="595959"/>
                </a:solidFill>
                <a:latin typeface="Courier New" charset="0"/>
              </a:rPr>
              <a:t>np.array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([[1, 2, 3], [4, 5, 6], [7, 8, 9]])</a:t>
            </a:r>
            <a:endParaRPr lang="pt-BR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b="1" dirty="0" err="1">
                <a:solidFill>
                  <a:srgbClr val="595959"/>
                </a:solidFill>
                <a:latin typeface="Courier New" charset="0"/>
              </a:rPr>
              <a:t>B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 = </a:t>
            </a:r>
            <a:r>
              <a:rPr lang="pt-BR" sz="4000" b="1" dirty="0" err="1">
                <a:solidFill>
                  <a:srgbClr val="595959"/>
                </a:solidFill>
                <a:latin typeface="Courier New" charset="0"/>
              </a:rPr>
              <a:t>np.array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([[3, 2, 1], [6, 5, 4], [9, 8, 7]])</a:t>
            </a:r>
            <a:endParaRPr lang="pt-BR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/>
              <a:t/>
            </a:r>
            <a:br>
              <a:rPr lang="pt-BR" dirty="0"/>
            </a:br>
            <a:r>
              <a:rPr lang="pt-BR" sz="4000" b="1" dirty="0">
                <a:solidFill>
                  <a:srgbClr val="595959"/>
                </a:solidFill>
                <a:latin typeface="Courier New" charset="0"/>
              </a:rPr>
              <a:t>C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 = </a:t>
            </a:r>
            <a:r>
              <a:rPr lang="pt-BR" sz="40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pt-BR" sz="4000" dirty="0">
                <a:solidFill>
                  <a:srgbClr val="595959"/>
                </a:solidFill>
                <a:latin typeface="Courier New" charset="0"/>
              </a:rPr>
              <a:t> +</a:t>
            </a:r>
            <a:r>
              <a:rPr lang="pt-BR" sz="4000" b="1" dirty="0">
                <a:solidFill>
                  <a:srgbClr val="595959"/>
                </a:solidFill>
                <a:latin typeface="Courier New" charset="0"/>
              </a:rPr>
              <a:t> </a:t>
            </a:r>
            <a:r>
              <a:rPr lang="pt-BR" sz="4000" b="1" dirty="0" err="1">
                <a:solidFill>
                  <a:srgbClr val="595959"/>
                </a:solidFill>
                <a:latin typeface="Courier New" charset="0"/>
              </a:rPr>
              <a:t>B</a:t>
            </a:r>
            <a:endParaRPr lang="pt-BR" b="1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# = [[ 4,  4,  4],</a:t>
            </a:r>
            <a:endParaRPr lang="pt-BR" dirty="0">
              <a:solidFill>
                <a:srgbClr val="7F7F7F"/>
              </a:solidFill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#    [10, 10, 10</a:t>
            </a:r>
            <a:r>
              <a:rPr lang="pt-BR" sz="4000" dirty="0" smtClean="0">
                <a:solidFill>
                  <a:srgbClr val="7F7F7F"/>
                </a:solidFill>
                <a:latin typeface="Courier New" charset="0"/>
              </a:rPr>
              <a:t>],</a:t>
            </a:r>
            <a:endParaRPr lang="pt-BR" dirty="0" smtClean="0">
              <a:solidFill>
                <a:srgbClr val="7F7F7F"/>
              </a:solidFill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 smtClean="0">
                <a:solidFill>
                  <a:srgbClr val="7F7F7F"/>
                </a:solidFill>
                <a:latin typeface="Courier New" charset="0"/>
              </a:rPr>
              <a:t># </a:t>
            </a:r>
            <a:r>
              <a:rPr lang="pt-BR" sz="4000" dirty="0">
                <a:solidFill>
                  <a:srgbClr val="7F7F7F"/>
                </a:solidFill>
                <a:latin typeface="Courier New" charset="0"/>
              </a:rPr>
              <a:t>   [16, 16, 16]]</a:t>
            </a:r>
            <a:endParaRPr dirty="0">
              <a:solidFill>
                <a:srgbClr val="7F7F7F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821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Matrix Multiplication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xfrm>
            <a:off x="952500" y="2286001"/>
            <a:ext cx="11099800" cy="62865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is-IS" sz="40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is-IS" sz="4000" dirty="0">
                <a:solidFill>
                  <a:srgbClr val="595959"/>
                </a:solidFill>
                <a:latin typeface="Courier New" charset="0"/>
              </a:rPr>
              <a:t> = </a:t>
            </a:r>
            <a:r>
              <a:rPr lang="is-IS" sz="4000" b="1" dirty="0">
                <a:solidFill>
                  <a:srgbClr val="595959"/>
                </a:solidFill>
                <a:latin typeface="Courier New" charset="0"/>
              </a:rPr>
              <a:t>np.array</a:t>
            </a:r>
            <a:r>
              <a:rPr lang="is-IS" sz="4000" dirty="0">
                <a:solidFill>
                  <a:srgbClr val="595959"/>
                </a:solidFill>
                <a:latin typeface="Courier New" charset="0"/>
              </a:rPr>
              <a:t>([[1, 2, 3], [4, 5, 6], [7, 8, 9]])</a:t>
            </a:r>
            <a:endParaRPr lang="is-IS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is-IS" sz="4000" b="1" dirty="0">
                <a:solidFill>
                  <a:srgbClr val="595959"/>
                </a:solidFill>
                <a:latin typeface="Courier New" charset="0"/>
              </a:rPr>
              <a:t>B</a:t>
            </a:r>
            <a:r>
              <a:rPr lang="is-IS" sz="4000" dirty="0">
                <a:solidFill>
                  <a:srgbClr val="595959"/>
                </a:solidFill>
                <a:latin typeface="Courier New" charset="0"/>
              </a:rPr>
              <a:t> = </a:t>
            </a:r>
            <a:r>
              <a:rPr lang="is-IS" sz="4000" b="1" dirty="0">
                <a:solidFill>
                  <a:srgbClr val="595959"/>
                </a:solidFill>
                <a:latin typeface="Courier New" charset="0"/>
              </a:rPr>
              <a:t>np.array</a:t>
            </a:r>
            <a:r>
              <a:rPr lang="is-IS" sz="4000" dirty="0">
                <a:solidFill>
                  <a:srgbClr val="595959"/>
                </a:solidFill>
                <a:latin typeface="Courier New" charset="0"/>
              </a:rPr>
              <a:t>([[3, 2, 1], [6, 5, 4], [9, 8, 7]])</a:t>
            </a:r>
            <a:endParaRPr lang="is-IS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is-IS" dirty="0"/>
              <a:t/>
            </a:r>
            <a:br>
              <a:rPr lang="is-IS" dirty="0"/>
            </a:br>
            <a:r>
              <a:rPr lang="is-IS" sz="4000" b="1" dirty="0">
                <a:solidFill>
                  <a:srgbClr val="595959"/>
                </a:solidFill>
                <a:latin typeface="Courier New" charset="0"/>
              </a:rPr>
              <a:t>C</a:t>
            </a:r>
            <a:r>
              <a:rPr lang="is-IS" sz="4000" dirty="0">
                <a:solidFill>
                  <a:srgbClr val="595959"/>
                </a:solidFill>
                <a:latin typeface="Courier New" charset="0"/>
              </a:rPr>
              <a:t> = </a:t>
            </a:r>
            <a:r>
              <a:rPr lang="is-IS" sz="4000" b="1" dirty="0">
                <a:solidFill>
                  <a:srgbClr val="595959"/>
                </a:solidFill>
                <a:latin typeface="Courier New" charset="0"/>
              </a:rPr>
              <a:t>np.matmul</a:t>
            </a:r>
            <a:r>
              <a:rPr lang="is-IS" sz="4000" dirty="0">
                <a:solidFill>
                  <a:srgbClr val="595959"/>
                </a:solidFill>
                <a:latin typeface="Courier New" charset="0"/>
              </a:rPr>
              <a:t>(</a:t>
            </a:r>
            <a:r>
              <a:rPr lang="is-IS" sz="4000" b="1" dirty="0">
                <a:solidFill>
                  <a:srgbClr val="595959"/>
                </a:solidFill>
                <a:latin typeface="Courier New" charset="0"/>
              </a:rPr>
              <a:t>A</a:t>
            </a:r>
            <a:r>
              <a:rPr lang="is-IS" sz="4000" dirty="0">
                <a:solidFill>
                  <a:srgbClr val="595959"/>
                </a:solidFill>
                <a:latin typeface="Courier New" charset="0"/>
              </a:rPr>
              <a:t>, </a:t>
            </a:r>
            <a:r>
              <a:rPr lang="is-IS" sz="4000" b="1" dirty="0">
                <a:solidFill>
                  <a:srgbClr val="595959"/>
                </a:solidFill>
                <a:latin typeface="Courier New" charset="0"/>
              </a:rPr>
              <a:t>B</a:t>
            </a:r>
            <a:r>
              <a:rPr lang="is-IS" sz="4000" dirty="0">
                <a:solidFill>
                  <a:srgbClr val="595959"/>
                </a:solidFill>
                <a:latin typeface="Courier New" charset="0"/>
              </a:rPr>
              <a:t>)</a:t>
            </a:r>
            <a:endParaRPr lang="is-IS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is-IS" sz="4000" dirty="0">
                <a:solidFill>
                  <a:srgbClr val="7F7F7F"/>
                </a:solidFill>
                <a:latin typeface="Courier New" charset="0"/>
              </a:rPr>
              <a:t># = [[ 42  36  30]</a:t>
            </a:r>
            <a:endParaRPr lang="is-IS" dirty="0">
              <a:solidFill>
                <a:srgbClr val="7F7F7F"/>
              </a:solidFill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is-IS" sz="4000" dirty="0">
                <a:solidFill>
                  <a:srgbClr val="7F7F7F"/>
                </a:solidFill>
                <a:latin typeface="Courier New" charset="0"/>
              </a:rPr>
              <a:t>#    [ 96  81  66</a:t>
            </a:r>
            <a:r>
              <a:rPr lang="is-IS" sz="4000" dirty="0" smtClean="0">
                <a:solidFill>
                  <a:srgbClr val="7F7F7F"/>
                </a:solidFill>
                <a:latin typeface="Courier New" charset="0"/>
              </a:rPr>
              <a:t>]</a:t>
            </a:r>
            <a:endParaRPr lang="is-IS" dirty="0" smtClean="0">
              <a:solidFill>
                <a:srgbClr val="7F7F7F"/>
              </a:solidFill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is-IS" sz="4000" dirty="0" smtClean="0">
                <a:solidFill>
                  <a:srgbClr val="7F7F7F"/>
                </a:solidFill>
                <a:latin typeface="Courier New" charset="0"/>
              </a:rPr>
              <a:t># </a:t>
            </a:r>
            <a:r>
              <a:rPr lang="is-IS" sz="4000" dirty="0">
                <a:solidFill>
                  <a:srgbClr val="7F7F7F"/>
                </a:solidFill>
                <a:latin typeface="Courier New" charset="0"/>
              </a:rPr>
              <a:t>   [150 126 102]]</a:t>
            </a:r>
            <a:endParaRPr dirty="0">
              <a:solidFill>
                <a:srgbClr val="7F7F7F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074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xfrm>
            <a:off x="952500" y="429076"/>
            <a:ext cx="11099800" cy="21209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Do the 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NumPy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/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LinAlg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 Exercises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Complete the matrix exercises under “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NumPy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 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Warmup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” and “Matrix Multiplication”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15528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c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Basics of Neural Networks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52914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Intro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600" b="0">
                <a:latin typeface="Inter UI"/>
                <a:ea typeface="Inter UI"/>
                <a:cs typeface="Inter UI"/>
                <a:sym typeface="Inter UI"/>
              </a:defRPr>
            </a:pPr>
            <a:r>
              <a:rPr lang="en-US" sz="4000" dirty="0">
                <a:latin typeface="Inter UI"/>
                <a:ea typeface="Inter UI"/>
                <a:cs typeface="Inter UI"/>
              </a:rPr>
              <a:t>We want to generate a prediction from some </a:t>
            </a:r>
            <a:r>
              <a:rPr lang="en-US" sz="4000" dirty="0" smtClean="0">
                <a:latin typeface="Inter UI"/>
                <a:ea typeface="Inter UI"/>
                <a:cs typeface="Inter UI"/>
              </a:rPr>
              <a:t>input</a:t>
            </a:r>
            <a:endParaRPr lang="en-US" sz="4000" dirty="0">
              <a:latin typeface="Inter UI"/>
              <a:ea typeface="Inter UI"/>
              <a:cs typeface="Inter UI"/>
            </a:endParaRPr>
          </a:p>
          <a:p>
            <a:pPr>
              <a:defRPr sz="2600" b="0">
                <a:latin typeface="Inter UI"/>
                <a:ea typeface="Inter UI"/>
                <a:cs typeface="Inter UI"/>
                <a:sym typeface="Inter UI"/>
              </a:defRPr>
            </a:pPr>
            <a:r>
              <a:rPr lang="en-US" sz="4000" dirty="0">
                <a:latin typeface="Inter UI"/>
                <a:ea typeface="Inter UI"/>
                <a:cs typeface="Inter UI"/>
              </a:rPr>
              <a:t>Output should give some probability of all our expected </a:t>
            </a:r>
            <a:r>
              <a:rPr lang="en-US" sz="4000" dirty="0" smtClean="0">
                <a:latin typeface="Inter UI"/>
                <a:ea typeface="Inter UI"/>
                <a:cs typeface="Inter UI"/>
              </a:rPr>
              <a:t>outputs</a:t>
            </a:r>
          </a:p>
          <a:p>
            <a:pPr>
              <a:defRPr sz="2600" b="0">
                <a:latin typeface="Inter UI"/>
                <a:ea typeface="Inter UI"/>
                <a:cs typeface="Inter UI"/>
                <a:sym typeface="Inter UI"/>
              </a:defRPr>
            </a:pPr>
            <a:r>
              <a:rPr lang="en-US" sz="4000" dirty="0"/>
              <a:t>Network should give highest probability to correct class most of the time </a:t>
            </a:r>
          </a:p>
        </p:txBody>
      </p:sp>
    </p:spTree>
    <p:extLst>
      <p:ext uri="{BB962C8B-B14F-4D97-AF65-F5344CB8AC3E}">
        <p14:creationId xmlns:p14="http://schemas.microsoft.com/office/powerpoint/2010/main" val="13670996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c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Forward Pass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01171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Fully-Connected Layers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Fully-connected layers are computations where every input element is connected to every output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element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We transform the input by using weights to transform it into the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output</a:t>
            </a:r>
          </a:p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The output will have a different shape than the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input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05000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Fully-Connected Network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619746" y="3013557"/>
            <a:ext cx="1325880" cy="5394960"/>
            <a:chOff x="2290397" y="1636230"/>
            <a:chExt cx="1325880" cy="5394960"/>
          </a:xfrm>
        </p:grpSpPr>
        <p:sp>
          <p:nvSpPr>
            <p:cNvPr id="6" name="Rectangle 5"/>
            <p:cNvSpPr/>
            <p:nvPr/>
          </p:nvSpPr>
          <p:spPr>
            <a:xfrm>
              <a:off x="2290397" y="1636230"/>
              <a:ext cx="1325880" cy="5394960"/>
            </a:xfrm>
            <a:prstGeom prst="rect">
              <a:avLst/>
            </a:prstGeom>
            <a:solidFill>
              <a:schemeClr val="tx1"/>
            </a:solidFill>
            <a:ln w="38100" cap="flat">
              <a:solidFill>
                <a:srgbClr val="1D146C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2420819" y="1855034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2420819" y="3173153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2420819" y="4491272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2420819" y="5809391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68048" y="4316577"/>
            <a:ext cx="1325880" cy="2788920"/>
            <a:chOff x="2290397" y="1636230"/>
            <a:chExt cx="1325880" cy="2788920"/>
          </a:xfrm>
        </p:grpSpPr>
        <p:sp>
          <p:nvSpPr>
            <p:cNvPr id="12" name="Rectangle 11"/>
            <p:cNvSpPr/>
            <p:nvPr/>
          </p:nvSpPr>
          <p:spPr>
            <a:xfrm>
              <a:off x="2290397" y="1636230"/>
              <a:ext cx="1325880" cy="2788920"/>
            </a:xfrm>
            <a:prstGeom prst="rect">
              <a:avLst/>
            </a:prstGeom>
            <a:solidFill>
              <a:schemeClr val="tx1"/>
            </a:solidFill>
            <a:ln w="38100" cap="flat">
              <a:solidFill>
                <a:srgbClr val="1D146C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420819" y="1855034"/>
              <a:ext cx="1038956" cy="1038956"/>
            </a:xfrm>
            <a:prstGeom prst="ellipse">
              <a:avLst/>
            </a:prstGeom>
            <a:solidFill>
              <a:schemeClr val="accent6"/>
            </a:solidFill>
            <a:ln w="38100" cap="flat">
              <a:solidFill>
                <a:schemeClr val="accent6">
                  <a:lumMod val="5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420819" y="3173153"/>
              <a:ext cx="1038956" cy="1038956"/>
            </a:xfrm>
            <a:prstGeom prst="ellipse">
              <a:avLst/>
            </a:prstGeom>
            <a:solidFill>
              <a:schemeClr val="accent6"/>
            </a:solidFill>
            <a:ln w="38100" cap="flat">
              <a:solidFill>
                <a:schemeClr val="accent6">
                  <a:lumMod val="5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  <p:cxnSp>
        <p:nvCxnSpPr>
          <p:cNvPr id="15" name="Straight Connector 14"/>
          <p:cNvCxnSpPr>
            <a:stCxn id="21" idx="6"/>
            <a:endCxn id="28" idx="2"/>
          </p:cNvCxnSpPr>
          <p:nvPr/>
        </p:nvCxnSpPr>
        <p:spPr>
          <a:xfrm>
            <a:off x="4789124" y="3751839"/>
            <a:ext cx="4109346" cy="1303020"/>
          </a:xfrm>
          <a:prstGeom prst="line">
            <a:avLst/>
          </a:prstGeom>
          <a:noFill/>
          <a:ln w="38100" cap="flat">
            <a:solidFill>
              <a:schemeClr val="accent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/>
          <p:cNvCxnSpPr>
            <a:stCxn id="21" idx="6"/>
            <a:endCxn id="29" idx="2"/>
          </p:cNvCxnSpPr>
          <p:nvPr/>
        </p:nvCxnSpPr>
        <p:spPr>
          <a:xfrm>
            <a:off x="4789124" y="3751839"/>
            <a:ext cx="4109346" cy="2621139"/>
          </a:xfrm>
          <a:prstGeom prst="line">
            <a:avLst/>
          </a:prstGeom>
          <a:noFill/>
          <a:ln w="38100" cap="flat">
            <a:solidFill>
              <a:schemeClr val="accent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>
            <a:stCxn id="22" idx="6"/>
            <a:endCxn id="28" idx="2"/>
          </p:cNvCxnSpPr>
          <p:nvPr/>
        </p:nvCxnSpPr>
        <p:spPr>
          <a:xfrm flipV="1">
            <a:off x="4789124" y="5054859"/>
            <a:ext cx="4109346" cy="15099"/>
          </a:xfrm>
          <a:prstGeom prst="line">
            <a:avLst/>
          </a:prstGeom>
          <a:noFill/>
          <a:ln w="38100" cap="flat">
            <a:solidFill>
              <a:schemeClr val="accent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>
            <a:stCxn id="22" idx="6"/>
            <a:endCxn id="29" idx="2"/>
          </p:cNvCxnSpPr>
          <p:nvPr/>
        </p:nvCxnSpPr>
        <p:spPr>
          <a:xfrm>
            <a:off x="4789124" y="5069958"/>
            <a:ext cx="4109346" cy="1303020"/>
          </a:xfrm>
          <a:prstGeom prst="line">
            <a:avLst/>
          </a:prstGeom>
          <a:noFill/>
          <a:ln w="38100" cap="flat">
            <a:solidFill>
              <a:schemeClr val="accent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>
            <a:stCxn id="23" idx="6"/>
            <a:endCxn id="28" idx="2"/>
          </p:cNvCxnSpPr>
          <p:nvPr/>
        </p:nvCxnSpPr>
        <p:spPr>
          <a:xfrm flipV="1">
            <a:off x="4789124" y="5054859"/>
            <a:ext cx="4109346" cy="1333218"/>
          </a:xfrm>
          <a:prstGeom prst="line">
            <a:avLst/>
          </a:prstGeom>
          <a:noFill/>
          <a:ln w="38100" cap="flat">
            <a:solidFill>
              <a:schemeClr val="accent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>
            <a:stCxn id="23" idx="6"/>
            <a:endCxn id="29" idx="2"/>
          </p:cNvCxnSpPr>
          <p:nvPr/>
        </p:nvCxnSpPr>
        <p:spPr>
          <a:xfrm flipV="1">
            <a:off x="4789124" y="6372978"/>
            <a:ext cx="4109346" cy="15099"/>
          </a:xfrm>
          <a:prstGeom prst="line">
            <a:avLst/>
          </a:prstGeom>
          <a:noFill/>
          <a:ln w="38100" cap="flat">
            <a:solidFill>
              <a:schemeClr val="accent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/>
          <p:cNvCxnSpPr>
            <a:stCxn id="24" idx="6"/>
            <a:endCxn id="28" idx="2"/>
          </p:cNvCxnSpPr>
          <p:nvPr/>
        </p:nvCxnSpPr>
        <p:spPr>
          <a:xfrm flipV="1">
            <a:off x="4789124" y="5054859"/>
            <a:ext cx="4109346" cy="2651337"/>
          </a:xfrm>
          <a:prstGeom prst="line">
            <a:avLst/>
          </a:prstGeom>
          <a:noFill/>
          <a:ln w="38100" cap="flat">
            <a:solidFill>
              <a:schemeClr val="accent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>
            <a:stCxn id="24" idx="6"/>
            <a:endCxn id="29" idx="2"/>
          </p:cNvCxnSpPr>
          <p:nvPr/>
        </p:nvCxnSpPr>
        <p:spPr>
          <a:xfrm flipV="1">
            <a:off x="4789124" y="6372978"/>
            <a:ext cx="4109346" cy="1333218"/>
          </a:xfrm>
          <a:prstGeom prst="line">
            <a:avLst/>
          </a:prstGeom>
          <a:noFill/>
          <a:ln w="38100" cap="flat">
            <a:solidFill>
              <a:schemeClr val="accent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Speakers from the leading companies and universities.…"/>
          <p:cNvSpPr txBox="1"/>
          <p:nvPr/>
        </p:nvSpPr>
        <p:spPr>
          <a:xfrm>
            <a:off x="3349892" y="2329741"/>
            <a:ext cx="183950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Input</a:t>
            </a:r>
            <a:endParaRPr lang="en-US" sz="28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4" name="Speakers from the leading companies and universities.…"/>
          <p:cNvSpPr txBox="1"/>
          <p:nvPr/>
        </p:nvSpPr>
        <p:spPr>
          <a:xfrm>
            <a:off x="8487280" y="3461683"/>
            <a:ext cx="183950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dirty="0" smtClean="0">
                <a:latin typeface="Inter UI" charset="0"/>
                <a:ea typeface="Inter UI" charset="0"/>
                <a:cs typeface="Inter UI" charset="0"/>
              </a:rPr>
              <a:t>Output</a:t>
            </a:r>
            <a:endParaRPr lang="en-US" sz="2800" dirty="0">
              <a:latin typeface="Inter UI" charset="0"/>
              <a:ea typeface="Inter UI" charset="0"/>
              <a:cs typeface="Inter UI" charset="0"/>
            </a:endParaRPr>
          </a:p>
        </p:txBody>
      </p:sp>
      <p:sp>
        <p:nvSpPr>
          <p:cNvPr id="25" name="Speakers from the leading companies and universities.…"/>
          <p:cNvSpPr txBox="1"/>
          <p:nvPr/>
        </p:nvSpPr>
        <p:spPr>
          <a:xfrm>
            <a:off x="1362736" y="3485099"/>
            <a:ext cx="2230930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w</a:t>
            </a:r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hiskers?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6" name="Speakers from the leading companies and universities.…"/>
          <p:cNvSpPr txBox="1"/>
          <p:nvPr/>
        </p:nvSpPr>
        <p:spPr>
          <a:xfrm>
            <a:off x="1367911" y="4788119"/>
            <a:ext cx="2230930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# of legs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7" name="Speakers from the leading companies and universities.…"/>
          <p:cNvSpPr txBox="1"/>
          <p:nvPr/>
        </p:nvSpPr>
        <p:spPr>
          <a:xfrm>
            <a:off x="1362736" y="6121337"/>
            <a:ext cx="2230930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size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8" name="Speakers from the leading companies and universities.…"/>
          <p:cNvSpPr txBox="1"/>
          <p:nvPr/>
        </p:nvSpPr>
        <p:spPr>
          <a:xfrm>
            <a:off x="1362736" y="7439456"/>
            <a:ext cx="2230930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c</a:t>
            </a:r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laws?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9" name="Speakers from the leading companies and universities.…"/>
          <p:cNvSpPr txBox="1"/>
          <p:nvPr/>
        </p:nvSpPr>
        <p:spPr>
          <a:xfrm>
            <a:off x="10094752" y="4803218"/>
            <a:ext cx="1772952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d</a:t>
            </a:r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og</a:t>
            </a:r>
            <a:r>
              <a:rPr lang="en-US" sz="2800" b="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?</a:t>
            </a:r>
          </a:p>
        </p:txBody>
      </p:sp>
      <p:sp>
        <p:nvSpPr>
          <p:cNvPr id="30" name="Speakers from the leading companies and universities.…"/>
          <p:cNvSpPr txBox="1"/>
          <p:nvPr/>
        </p:nvSpPr>
        <p:spPr>
          <a:xfrm>
            <a:off x="10067848" y="6121337"/>
            <a:ext cx="179985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c</a:t>
            </a:r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at</a:t>
            </a:r>
            <a:r>
              <a:rPr lang="en-US" sz="2800" b="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?</a:t>
            </a:r>
          </a:p>
        </p:txBody>
      </p:sp>
      <p:sp>
        <p:nvSpPr>
          <p:cNvPr id="31" name="Speakers from the leading companies and universities.…"/>
          <p:cNvSpPr txBox="1"/>
          <p:nvPr/>
        </p:nvSpPr>
        <p:spPr>
          <a:xfrm>
            <a:off x="5402097" y="3495260"/>
            <a:ext cx="71516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w</a:t>
            </a:r>
            <a:r>
              <a:rPr lang="en-US" sz="2800" b="0" baseline="-2500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1</a:t>
            </a:r>
            <a:endParaRPr lang="en-US" sz="2800" b="0" baseline="-250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2" name="Speakers from the leading companies and universities.…"/>
          <p:cNvSpPr txBox="1"/>
          <p:nvPr/>
        </p:nvSpPr>
        <p:spPr>
          <a:xfrm>
            <a:off x="5866909" y="4108069"/>
            <a:ext cx="71516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w</a:t>
            </a:r>
            <a:r>
              <a:rPr lang="en-US" sz="2800" b="0" baseline="-2500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5</a:t>
            </a:r>
            <a:endParaRPr lang="en-US" sz="2800" b="0" baseline="-250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3" name="Speakers from the leading companies and universities.…"/>
          <p:cNvSpPr txBox="1"/>
          <p:nvPr/>
        </p:nvSpPr>
        <p:spPr>
          <a:xfrm>
            <a:off x="5352245" y="4517279"/>
            <a:ext cx="71516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w</a:t>
            </a:r>
            <a:r>
              <a:rPr lang="en-US" sz="2800" b="0" baseline="-2500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2</a:t>
            </a:r>
          </a:p>
        </p:txBody>
      </p:sp>
      <p:sp>
        <p:nvSpPr>
          <p:cNvPr id="34" name="Speakers from the leading companies and universities.…"/>
          <p:cNvSpPr txBox="1"/>
          <p:nvPr/>
        </p:nvSpPr>
        <p:spPr>
          <a:xfrm>
            <a:off x="5893074" y="5018459"/>
            <a:ext cx="71516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w</a:t>
            </a:r>
            <a:r>
              <a:rPr lang="en-US" sz="2800" b="0" baseline="-2500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6</a:t>
            </a:r>
            <a:endParaRPr lang="en-US" sz="2800" b="0" baseline="-250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5" name="Speakers from the leading companies and universities.…"/>
          <p:cNvSpPr txBox="1"/>
          <p:nvPr/>
        </p:nvSpPr>
        <p:spPr>
          <a:xfrm>
            <a:off x="5502422" y="5455585"/>
            <a:ext cx="71516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w</a:t>
            </a:r>
            <a:r>
              <a:rPr lang="en-US" sz="2800" b="0" baseline="-2500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3</a:t>
            </a:r>
          </a:p>
        </p:txBody>
      </p:sp>
      <p:sp>
        <p:nvSpPr>
          <p:cNvPr id="36" name="Speakers from the leading companies and universities.…"/>
          <p:cNvSpPr txBox="1"/>
          <p:nvPr/>
        </p:nvSpPr>
        <p:spPr>
          <a:xfrm>
            <a:off x="5465703" y="6410251"/>
            <a:ext cx="71516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w</a:t>
            </a:r>
            <a:r>
              <a:rPr lang="en-US" sz="2800" b="0" baseline="-2500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4</a:t>
            </a:r>
          </a:p>
        </p:txBody>
      </p:sp>
      <p:sp>
        <p:nvSpPr>
          <p:cNvPr id="37" name="Speakers from the leading companies and universities.…"/>
          <p:cNvSpPr txBox="1"/>
          <p:nvPr/>
        </p:nvSpPr>
        <p:spPr>
          <a:xfrm>
            <a:off x="6067285" y="5865740"/>
            <a:ext cx="71516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w</a:t>
            </a:r>
            <a:r>
              <a:rPr lang="en-US" sz="2800" b="0" baseline="-2500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7</a:t>
            </a:r>
            <a:endParaRPr lang="en-US" sz="2800" b="0" baseline="-250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8" name="Speakers from the leading companies and universities.…"/>
          <p:cNvSpPr txBox="1"/>
          <p:nvPr/>
        </p:nvSpPr>
        <p:spPr>
          <a:xfrm>
            <a:off x="6093839" y="6623041"/>
            <a:ext cx="71516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w</a:t>
            </a:r>
            <a:r>
              <a:rPr lang="en-US" sz="2800" b="0" baseline="-2500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6988269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FC-Net as Matrix 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Mult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9" name="Technical Education"/>
          <p:cNvSpPr txBox="1"/>
          <p:nvPr/>
        </p:nvSpPr>
        <p:spPr>
          <a:xfrm>
            <a:off x="9504871" y="4731698"/>
            <a:ext cx="664866" cy="8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=</a:t>
            </a:r>
            <a:endParaRPr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201291" y="4189802"/>
            <a:ext cx="3694176" cy="1911096"/>
          </a:xfrm>
          <a:prstGeom prst="rect">
            <a:avLst/>
          </a:prstGeom>
          <a:solidFill>
            <a:schemeClr val="tx1"/>
          </a:solidFill>
          <a:ln w="381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1" name="Technical Education"/>
          <p:cNvSpPr txBox="1"/>
          <p:nvPr/>
        </p:nvSpPr>
        <p:spPr>
          <a:xfrm>
            <a:off x="6574519" y="4731698"/>
            <a:ext cx="664866" cy="8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x</a:t>
            </a:r>
            <a:endParaRPr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7918437" y="3298064"/>
            <a:ext cx="907382" cy="3692108"/>
            <a:chOff x="2290397" y="1636230"/>
            <a:chExt cx="1325880" cy="5394960"/>
          </a:xfrm>
        </p:grpSpPr>
        <p:sp>
          <p:nvSpPr>
            <p:cNvPr id="43" name="Rectangle 42"/>
            <p:cNvSpPr/>
            <p:nvPr/>
          </p:nvSpPr>
          <p:spPr>
            <a:xfrm>
              <a:off x="2290397" y="1636230"/>
              <a:ext cx="1325880" cy="5394960"/>
            </a:xfrm>
            <a:prstGeom prst="rect">
              <a:avLst/>
            </a:prstGeom>
            <a:solidFill>
              <a:schemeClr val="tx1"/>
            </a:solidFill>
            <a:ln w="38100" cap="flat">
              <a:solidFill>
                <a:srgbClr val="1D146C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2420819" y="1855034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2420819" y="3173153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2420819" y="4491272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2420819" y="5809391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0848789" y="4189802"/>
            <a:ext cx="907382" cy="1908632"/>
            <a:chOff x="2290397" y="1636230"/>
            <a:chExt cx="1325880" cy="2788920"/>
          </a:xfrm>
        </p:grpSpPr>
        <p:sp>
          <p:nvSpPr>
            <p:cNvPr id="49" name="Rectangle 48"/>
            <p:cNvSpPr/>
            <p:nvPr/>
          </p:nvSpPr>
          <p:spPr>
            <a:xfrm>
              <a:off x="2290397" y="1636230"/>
              <a:ext cx="1325880" cy="2788920"/>
            </a:xfrm>
            <a:prstGeom prst="rect">
              <a:avLst/>
            </a:prstGeom>
            <a:solidFill>
              <a:schemeClr val="tx1"/>
            </a:solidFill>
            <a:ln w="38100" cap="flat">
              <a:solidFill>
                <a:srgbClr val="1D146C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2420819" y="1855034"/>
              <a:ext cx="1038956" cy="1038956"/>
            </a:xfrm>
            <a:prstGeom prst="ellipse">
              <a:avLst/>
            </a:prstGeom>
            <a:solidFill>
              <a:schemeClr val="accent6"/>
            </a:solidFill>
            <a:ln w="38100" cap="flat">
              <a:solidFill>
                <a:schemeClr val="accent6">
                  <a:lumMod val="5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2420819" y="3173153"/>
              <a:ext cx="1038956" cy="1038956"/>
            </a:xfrm>
            <a:prstGeom prst="ellipse">
              <a:avLst/>
            </a:prstGeom>
            <a:solidFill>
              <a:schemeClr val="accent6"/>
            </a:solidFill>
            <a:ln w="38100" cap="flat">
              <a:solidFill>
                <a:schemeClr val="accent6">
                  <a:lumMod val="5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  <p:sp>
        <p:nvSpPr>
          <p:cNvPr id="52" name="Speakers from the leading companies and universities.…"/>
          <p:cNvSpPr txBox="1"/>
          <p:nvPr/>
        </p:nvSpPr>
        <p:spPr>
          <a:xfrm>
            <a:off x="2201291" y="4349876"/>
            <a:ext cx="3524952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/>
            <a:r>
              <a:rPr lang="en-US" sz="2800" b="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     w</a:t>
            </a:r>
            <a:r>
              <a:rPr lang="en-US" sz="2800" b="0" baseline="-2500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1     </a:t>
            </a:r>
            <a:r>
              <a:rPr lang="en-US" sz="2800" b="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w</a:t>
            </a:r>
            <a:r>
              <a:rPr lang="en-US" sz="2800" b="0" baseline="-25000" dirty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2</a:t>
            </a:r>
            <a:r>
              <a:rPr lang="en-US" sz="2800" b="0" baseline="-2500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     </a:t>
            </a:r>
            <a:r>
              <a:rPr lang="en-US" sz="2800" b="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w</a:t>
            </a:r>
            <a:r>
              <a:rPr lang="en-US" sz="2800" b="0" baseline="-25000" dirty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3</a:t>
            </a:r>
            <a:r>
              <a:rPr lang="en-US" sz="2800" b="0" baseline="-2500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     </a:t>
            </a:r>
            <a:r>
              <a:rPr lang="en-US" sz="2800" b="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w</a:t>
            </a:r>
            <a:r>
              <a:rPr lang="en-US" sz="2800" b="0" baseline="-25000" dirty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4</a:t>
            </a:r>
          </a:p>
        </p:txBody>
      </p:sp>
      <p:sp>
        <p:nvSpPr>
          <p:cNvPr id="53" name="Speakers from the leading companies and universities.…"/>
          <p:cNvSpPr txBox="1"/>
          <p:nvPr/>
        </p:nvSpPr>
        <p:spPr>
          <a:xfrm>
            <a:off x="2201291" y="5183481"/>
            <a:ext cx="3524952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/>
            <a:r>
              <a:rPr lang="en-US" sz="2800" b="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     w</a:t>
            </a:r>
            <a:r>
              <a:rPr lang="en-US" sz="2800" b="0" baseline="-25000" dirty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5</a:t>
            </a:r>
            <a:r>
              <a:rPr lang="en-US" sz="2800" b="0" baseline="-2500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     </a:t>
            </a:r>
            <a:r>
              <a:rPr lang="en-US" sz="2800" b="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w</a:t>
            </a:r>
            <a:r>
              <a:rPr lang="en-US" sz="2800" b="0" baseline="-2500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6     </a:t>
            </a:r>
            <a:r>
              <a:rPr lang="en-US" sz="2800" b="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w</a:t>
            </a:r>
            <a:r>
              <a:rPr lang="en-US" sz="2800" b="0" baseline="-2500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7     </a:t>
            </a:r>
            <a:r>
              <a:rPr lang="en-US" sz="2800" b="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w</a:t>
            </a:r>
            <a:r>
              <a:rPr lang="en-US" sz="2800" b="0" baseline="-25000" dirty="0" smtClean="0">
                <a:solidFill>
                  <a:schemeClr val="bg1"/>
                </a:solidFill>
                <a:latin typeface="Inter UI" charset="0"/>
                <a:ea typeface="Inter UI" charset="0"/>
                <a:cs typeface="Inter UI" charset="0"/>
              </a:rPr>
              <a:t>8</a:t>
            </a:r>
            <a:endParaRPr lang="en-US" sz="2800" b="0" baseline="-25000" dirty="0">
              <a:solidFill>
                <a:schemeClr val="bg1"/>
              </a:solidFill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4580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Roboto Condensed" charset="0"/>
                <a:ea typeface="Roboto Condensed" charset="0"/>
                <a:cs typeface="Roboto Condensed" charset="0"/>
              </a:rPr>
              <a:t>Recent Advances in AI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Deep learning has become feasible due to faster compute power and larger datasets</a:t>
            </a:r>
          </a:p>
          <a:p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Neural networks very simply model complex data and problems</a:t>
            </a:r>
          </a:p>
          <a:p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Very deep networks achieve human-level (or better) accuracy on many tasks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8519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Probability Distribution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7" name="Bullet"/>
              <p:cNvSpPr>
                <a:spLocks noGrp="1"/>
              </p:cNvSpPr>
              <p:nvPr>
                <p:ph type="body" idx="1"/>
              </p:nvPr>
            </p:nvSpPr>
            <p:spPr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r>
                  <a:rPr lang="en-US" sz="4000" dirty="0">
                    <a:latin typeface="Inter UI" charset="0"/>
                    <a:ea typeface="Inter UI" charset="0"/>
                    <a:cs typeface="Inter UI" charset="0"/>
                  </a:rPr>
                  <a:t>The output of our network is arbitrarily </a:t>
                </a:r>
                <a:r>
                  <a:rPr lang="en-US" sz="4000" dirty="0" smtClean="0">
                    <a:latin typeface="Inter UI" charset="0"/>
                    <a:ea typeface="Inter UI" charset="0"/>
                    <a:cs typeface="Inter UI" charset="0"/>
                  </a:rPr>
                  <a:t>scaled</a:t>
                </a:r>
                <a:endParaRPr lang="en-US" sz="4000" dirty="0">
                  <a:latin typeface="Inter UI" charset="0"/>
                  <a:ea typeface="Inter UI" charset="0"/>
                  <a:cs typeface="Inter UI" charset="0"/>
                </a:endParaRPr>
              </a:p>
              <a:p>
                <a:r>
                  <a:rPr lang="en-US" sz="4000" dirty="0">
                    <a:latin typeface="Inter UI" charset="0"/>
                    <a:ea typeface="Inter UI" charset="0"/>
                    <a:cs typeface="Inter UI" charset="0"/>
                  </a:rPr>
                  <a:t>We want to turn the arbitrary scale into a proper probability </a:t>
                </a:r>
                <a:r>
                  <a:rPr lang="en-US" sz="4000" dirty="0" smtClean="0">
                    <a:latin typeface="Inter UI" charset="0"/>
                    <a:ea typeface="Inter UI" charset="0"/>
                    <a:cs typeface="Inter UI" charset="0"/>
                  </a:rPr>
                  <a:t>distribution</a:t>
                </a:r>
                <a:endParaRPr lang="en-US" sz="4000" dirty="0">
                  <a:latin typeface="Inter UI" charset="0"/>
                  <a:ea typeface="Inter UI" charset="0"/>
                  <a:cs typeface="Inter UI" charset="0"/>
                </a:endParaRPr>
              </a:p>
              <a:p>
                <a:r>
                  <a:rPr lang="en-US" sz="4000" dirty="0">
                    <a:latin typeface="Inter UI" charset="0"/>
                    <a:ea typeface="Inter UI" charset="0"/>
                    <a:cs typeface="Inter UI" charset="0"/>
                  </a:rPr>
                  <a:t>We do so by using the </a:t>
                </a:r>
                <a:r>
                  <a:rPr lang="en-US" sz="4000" dirty="0" err="1">
                    <a:latin typeface="Inter UI" charset="0"/>
                    <a:ea typeface="Inter UI" charset="0"/>
                    <a:cs typeface="Inter UI" charset="0"/>
                  </a:rPr>
                  <a:t>softmax</a:t>
                </a:r>
                <a:r>
                  <a:rPr lang="en-US" sz="4000" dirty="0">
                    <a:latin typeface="Inter UI" charset="0"/>
                    <a:ea typeface="Inter UI" charset="0"/>
                    <a:cs typeface="Inter UI" charset="0"/>
                  </a:rPr>
                  <a:t> calculation</a:t>
                </a:r>
                <a:r>
                  <a:rPr lang="en-US" sz="4000" dirty="0" smtClean="0">
                    <a:latin typeface="Inter UI" charset="0"/>
                    <a:ea typeface="Inter UI" charset="0"/>
                    <a:cs typeface="Inter UI" charset="0"/>
                  </a:rPr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i="1">
                              <a:latin typeface="Cambria Math" charset="0"/>
                              <a:ea typeface="Inter UI" charset="0"/>
                              <a:cs typeface="Inter UI" charset="0"/>
                            </a:rPr>
                          </m:ctrlPr>
                        </m:sSubPr>
                        <m:e>
                          <m:r>
                            <a:rPr lang="en-US" sz="4000" i="1">
                              <a:latin typeface="Cambria Math" charset="0"/>
                              <a:ea typeface="Inter UI" charset="0"/>
                              <a:cs typeface="Inter UI" charset="0"/>
                            </a:rPr>
                            <m:t>𝑝</m:t>
                          </m:r>
                        </m:e>
                        <m:sub>
                          <m:r>
                            <a:rPr lang="en-US" sz="4000" i="1">
                              <a:latin typeface="Cambria Math" charset="0"/>
                              <a:ea typeface="Inter UI" charset="0"/>
                              <a:cs typeface="Inter UI" charset="0"/>
                            </a:rPr>
                            <m:t>𝑖</m:t>
                          </m:r>
                        </m:sub>
                      </m:sSub>
                      <m:r>
                        <a:rPr lang="en-US" sz="4000" i="1">
                          <a:latin typeface="Cambria Math" charset="0"/>
                          <a:ea typeface="Inter UI" charset="0"/>
                          <a:cs typeface="Inter UI" charset="0"/>
                        </a:rPr>
                        <m:t>=</m:t>
                      </m:r>
                      <m:f>
                        <m:fPr>
                          <m:ctrlPr>
                            <a:rPr lang="en-US" sz="4000" i="1">
                              <a:latin typeface="Cambria Math" charset="0"/>
                              <a:ea typeface="Inter UI" charset="0"/>
                              <a:cs typeface="Inter UI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4000" i="1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</m:ctrlPr>
                            </m:sSupPr>
                            <m:e>
                              <m:r>
                                <a:rPr lang="en-US" sz="4000" i="1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4000" i="1">
                                      <a:latin typeface="Cambria Math" charset="0"/>
                                      <a:ea typeface="Inter UI" charset="0"/>
                                      <a:cs typeface="Inter UI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000" i="1">
                                      <a:latin typeface="Cambria Math" charset="0"/>
                                      <a:ea typeface="Inter UI" charset="0"/>
                                      <a:cs typeface="Inter UI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4000" i="1">
                                      <a:latin typeface="Cambria Math" charset="0"/>
                                      <a:ea typeface="Inter UI" charset="0"/>
                                      <a:cs typeface="Inter UI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sz="4000" i="1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</m:ctrlPr>
                            </m:naryPr>
                            <m:sub>
                              <m:r>
                                <a:rPr lang="en-US" sz="4000" i="1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sz="4000" i="1">
                                      <a:latin typeface="Cambria Math" charset="0"/>
                                      <a:ea typeface="Inter UI" charset="0"/>
                                      <a:cs typeface="Inter UI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4000" i="1">
                                      <a:latin typeface="Cambria Math" charset="0"/>
                                      <a:ea typeface="Inter UI" charset="0"/>
                                      <a:cs typeface="Inter UI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sz="4000" i="1">
                                          <a:latin typeface="Cambria Math" charset="0"/>
                                          <a:ea typeface="Inter UI" charset="0"/>
                                          <a:cs typeface="Inter UI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000" i="1">
                                          <a:latin typeface="Cambria Math" charset="0"/>
                                          <a:ea typeface="Inter UI" charset="0"/>
                                          <a:cs typeface="Inter UI" charset="0"/>
                                        </a:rPr>
                                        <m:t>𝑜</m:t>
                                      </m:r>
                                    </m:e>
                                    <m:sub>
                                      <m:r>
                                        <a:rPr lang="en-US" sz="4000" i="1">
                                          <a:latin typeface="Cambria Math" charset="0"/>
                                          <a:ea typeface="Inter UI" charset="0"/>
                                          <a:cs typeface="Inter UI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4000" dirty="0">
                  <a:latin typeface="Inter UI" charset="0"/>
                  <a:ea typeface="Inter UI" charset="0"/>
                  <a:cs typeface="Inter UI" charset="0"/>
                </a:endParaRPr>
              </a:p>
            </p:txBody>
          </p:sp>
        </mc:Choice>
        <mc:Fallback xmlns="">
          <p:sp>
            <p:nvSpPr>
              <p:cNvPr id="127" name="Bulle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blipFill rotWithShape="0">
                <a:blip r:embed="rId2"/>
                <a:stretch>
                  <a:fillRect l="-1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17869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Softmax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 Layer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2062967" y="3507162"/>
            <a:ext cx="1757732" cy="3697301"/>
            <a:chOff x="2113613" y="3210601"/>
            <a:chExt cx="1757732" cy="3697301"/>
          </a:xfrm>
        </p:grpSpPr>
        <p:grpSp>
          <p:nvGrpSpPr>
            <p:cNvPr id="19" name="Group 18"/>
            <p:cNvGrpSpPr/>
            <p:nvPr/>
          </p:nvGrpSpPr>
          <p:grpSpPr>
            <a:xfrm>
              <a:off x="2113613" y="3210601"/>
              <a:ext cx="1757732" cy="3697301"/>
              <a:chOff x="2290397" y="1636230"/>
              <a:chExt cx="1325880" cy="2788920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2290397" y="1636230"/>
                <a:ext cx="1325880" cy="2788920"/>
              </a:xfrm>
              <a:prstGeom prst="rect">
                <a:avLst/>
              </a:prstGeom>
              <a:solidFill>
                <a:schemeClr val="tx1"/>
              </a:solidFill>
              <a:ln w="38100" cap="flat">
                <a:solidFill>
                  <a:srgbClr val="1D146C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2420819" y="1855034"/>
                <a:ext cx="1038956" cy="1038956"/>
              </a:xfrm>
              <a:prstGeom prst="ellipse">
                <a:avLst/>
              </a:prstGeom>
              <a:solidFill>
                <a:schemeClr val="accent6"/>
              </a:solidFill>
              <a:ln w="38100" cap="flat">
                <a:solidFill>
                  <a:schemeClr val="accent6">
                    <a:lumMod val="5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2420819" y="3173153"/>
                <a:ext cx="1038956" cy="1038956"/>
              </a:xfrm>
              <a:prstGeom prst="ellipse">
                <a:avLst/>
              </a:prstGeom>
              <a:solidFill>
                <a:schemeClr val="accent6"/>
              </a:solidFill>
              <a:ln w="38100" cap="flat">
                <a:solidFill>
                  <a:schemeClr val="accent6">
                    <a:lumMod val="5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/>
                <p:cNvSpPr txBox="1"/>
                <p:nvPr/>
              </p:nvSpPr>
              <p:spPr>
                <a:xfrm>
                  <a:off x="2670189" y="3845665"/>
                  <a:ext cx="794479" cy="68736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charset="0"/>
                            <a:ea typeface="Inter UI" charset="0"/>
                            <a:cs typeface="Inter UI" charset="0"/>
                          </a:rPr>
                          <m:t>2</m:t>
                        </m:r>
                      </m:oMath>
                    </m:oMathPara>
                  </a14:m>
                  <a:endParaRPr kumimoji="0" lang="en-US" sz="2400" b="1" i="0" u="none" strike="noStrike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Inter UI" charset="0"/>
                    <a:ea typeface="Inter UI" charset="0"/>
                    <a:cs typeface="Inter UI" charset="0"/>
                    <a:sym typeface="Helvetica Neue"/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70189" y="3845665"/>
                  <a:ext cx="794479" cy="687368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/>
                <p:cNvSpPr txBox="1"/>
                <p:nvPr/>
              </p:nvSpPr>
              <p:spPr>
                <a:xfrm>
                  <a:off x="2650839" y="5700831"/>
                  <a:ext cx="794479" cy="47192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US" sz="24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chemeClr val="bg2">
                                <a:lumMod val="50000"/>
                              </a:schemeClr>
                            </a:solidFill>
                            <a:effectLst/>
                            <a:uFillTx/>
                            <a:latin typeface="Cambria Math" charset="0"/>
                            <a:ea typeface="Inter UI" charset="0"/>
                            <a:cs typeface="Inter UI" charset="0"/>
                            <a:sym typeface="Helvetica Neue"/>
                          </a:rPr>
                          <m:t>1</m:t>
                        </m:r>
                      </m:oMath>
                    </m:oMathPara>
                  </a14:m>
                  <a:endParaRPr kumimoji="0" lang="en-US" sz="2400" b="0" i="0" u="none" strike="noStrike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Inter UI" charset="0"/>
                    <a:ea typeface="Inter UI" charset="0"/>
                    <a:cs typeface="Inter UI" charset="0"/>
                    <a:sym typeface="Helvetica Neue"/>
                  </a:endParaRPr>
                </a:p>
              </p:txBody>
            </p:sp>
          </mc:Choice>
          <mc:Fallback xmlns="">
            <p:sp>
              <p:nvSpPr>
                <p:cNvPr id="21" name="TextBox 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50839" y="5700831"/>
                  <a:ext cx="794479" cy="471924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5" name="Group 24"/>
          <p:cNvGrpSpPr/>
          <p:nvPr/>
        </p:nvGrpSpPr>
        <p:grpSpPr>
          <a:xfrm>
            <a:off x="5991771" y="3507161"/>
            <a:ext cx="1757732" cy="3697301"/>
            <a:chOff x="6042417" y="3210600"/>
            <a:chExt cx="1757732" cy="3697301"/>
          </a:xfrm>
        </p:grpSpPr>
        <p:grpSp>
          <p:nvGrpSpPr>
            <p:cNvPr id="26" name="Group 25"/>
            <p:cNvGrpSpPr/>
            <p:nvPr/>
          </p:nvGrpSpPr>
          <p:grpSpPr>
            <a:xfrm>
              <a:off x="6042417" y="3210600"/>
              <a:ext cx="1757732" cy="3697301"/>
              <a:chOff x="2290397" y="1636230"/>
              <a:chExt cx="1325880" cy="278892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2290397" y="1636230"/>
                <a:ext cx="1325880" cy="2788920"/>
              </a:xfrm>
              <a:prstGeom prst="rect">
                <a:avLst/>
              </a:prstGeom>
              <a:solidFill>
                <a:schemeClr val="tx1"/>
              </a:solidFill>
              <a:ln w="38100" cap="flat">
                <a:solidFill>
                  <a:srgbClr val="1D146C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2420819" y="1855034"/>
                <a:ext cx="1038956" cy="1038956"/>
              </a:xfrm>
              <a:prstGeom prst="ellipse">
                <a:avLst/>
              </a:prstGeom>
              <a:solidFill>
                <a:schemeClr val="accent2"/>
              </a:solidFill>
              <a:ln w="38100" cap="flat">
                <a:solidFill>
                  <a:schemeClr val="accent2">
                    <a:lumMod val="5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2420819" y="3173153"/>
                <a:ext cx="1038956" cy="1038956"/>
              </a:xfrm>
              <a:prstGeom prst="ellipse">
                <a:avLst/>
              </a:prstGeom>
              <a:solidFill>
                <a:schemeClr val="accent2"/>
              </a:solidFill>
              <a:ln w="38100" cap="flat">
                <a:solidFill>
                  <a:schemeClr val="accent2">
                    <a:lumMod val="5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TextBox 26"/>
                <p:cNvSpPr txBox="1"/>
                <p:nvPr/>
              </p:nvSpPr>
              <p:spPr>
                <a:xfrm>
                  <a:off x="6560828" y="3721930"/>
                  <a:ext cx="794479" cy="84991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sz="2400" b="0" i="1" dirty="0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charset="0"/>
                                <a:ea typeface="Inter UI" charset="0"/>
                                <a:cs typeface="Inter UI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charset="0"/>
                                <a:ea typeface="Inter UI" charset="0"/>
                                <a:cs typeface="Inter UI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1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kumimoji="0" lang="en-US" sz="2400" b="0" i="0" u="none" strike="noStrike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Inter UI" charset="0"/>
                    <a:ea typeface="Inter UI" charset="0"/>
                    <a:cs typeface="Inter UI" charset="0"/>
                    <a:sym typeface="Helvetica Neue"/>
                  </a:endParaRPr>
                </a:p>
              </p:txBody>
            </p:sp>
          </mc:Choice>
          <mc:Fallback xmlns="">
            <p:sp>
              <p:nvSpPr>
                <p:cNvPr id="27" name="TextBox 2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60828" y="3721930"/>
                  <a:ext cx="794479" cy="84991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6923" r="-6923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Box 27"/>
                <p:cNvSpPr txBox="1"/>
                <p:nvPr/>
              </p:nvSpPr>
              <p:spPr>
                <a:xfrm>
                  <a:off x="6574783" y="5469758"/>
                  <a:ext cx="794479" cy="84914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en-US" sz="2400" b="1" i="1" dirty="0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charset="0"/>
                                <a:ea typeface="Inter UI" charset="0"/>
                                <a:cs typeface="Inter UI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1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b="0" i="1" dirty="0" smtClean="0">
                                <a:solidFill>
                                  <a:schemeClr val="bg2">
                                    <a:lumMod val="50000"/>
                                  </a:schemeClr>
                                </a:solidFill>
                                <a:latin typeface="Cambria Math" charset="0"/>
                                <a:ea typeface="Inter UI" charset="0"/>
                                <a:cs typeface="Inter UI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sz="2400" b="0" i="1" dirty="0" smtClean="0">
                                    <a:solidFill>
                                      <a:schemeClr val="bg2">
                                        <a:lumMod val="50000"/>
                                      </a:schemeClr>
                                    </a:solidFill>
                                    <a:latin typeface="Cambria Math" charset="0"/>
                                    <a:ea typeface="Inter UI" charset="0"/>
                                    <a:cs typeface="Inter UI" charset="0"/>
                                  </a:rPr>
                                  <m:t>1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kumimoji="0" lang="en-US" sz="1400" b="1" i="0" u="none" strike="noStrike" cap="none" spc="0" normalizeH="0" baseline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FillTx/>
                    <a:latin typeface="Inter UI" charset="0"/>
                    <a:ea typeface="Inter UI" charset="0"/>
                    <a:cs typeface="Inter UI" charset="0"/>
                    <a:sym typeface="Helvetica Neue"/>
                  </a:endParaRPr>
                </a:p>
              </p:txBody>
            </p:sp>
          </mc:Choice>
          <mc:Fallback xmlns="">
            <p:sp>
              <p:nvSpPr>
                <p:cNvPr id="28" name="TextBox 2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74783" y="5469758"/>
                  <a:ext cx="794479" cy="84914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16794" r="-610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2" name="Speakers from the leading companies and universities.…"/>
          <p:cNvSpPr txBox="1"/>
          <p:nvPr/>
        </p:nvSpPr>
        <p:spPr>
          <a:xfrm>
            <a:off x="2022079" y="2770657"/>
            <a:ext cx="183950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Output</a:t>
            </a:r>
            <a:endParaRPr lang="en-US" sz="28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3" name="Speakers from the leading companies and universities.…"/>
          <p:cNvSpPr txBox="1"/>
          <p:nvPr/>
        </p:nvSpPr>
        <p:spPr>
          <a:xfrm>
            <a:off x="5972680" y="2770657"/>
            <a:ext cx="5210954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dirty="0" err="1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Softmax</a:t>
            </a:r>
            <a:endParaRPr lang="en-US" sz="28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4" name="Technical Education"/>
          <p:cNvSpPr txBox="1"/>
          <p:nvPr/>
        </p:nvSpPr>
        <p:spPr>
          <a:xfrm>
            <a:off x="8255269" y="4958686"/>
            <a:ext cx="664866" cy="8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=</a:t>
            </a:r>
            <a:endParaRPr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9425902" y="3507161"/>
            <a:ext cx="1757732" cy="3697301"/>
            <a:chOff x="9476548" y="3210599"/>
            <a:chExt cx="1757732" cy="3697301"/>
          </a:xfrm>
        </p:grpSpPr>
        <p:grpSp>
          <p:nvGrpSpPr>
            <p:cNvPr id="36" name="Group 35"/>
            <p:cNvGrpSpPr/>
            <p:nvPr/>
          </p:nvGrpSpPr>
          <p:grpSpPr>
            <a:xfrm>
              <a:off x="9476548" y="3210599"/>
              <a:ext cx="1757732" cy="3697301"/>
              <a:chOff x="2290397" y="1636230"/>
              <a:chExt cx="1325880" cy="2788920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290397" y="1636230"/>
                <a:ext cx="1325880" cy="2788920"/>
              </a:xfrm>
              <a:prstGeom prst="rect">
                <a:avLst/>
              </a:prstGeom>
              <a:solidFill>
                <a:schemeClr val="tx1"/>
              </a:solidFill>
              <a:ln w="38100" cap="flat">
                <a:solidFill>
                  <a:srgbClr val="1D146C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2420819" y="1855034"/>
                <a:ext cx="1038956" cy="1038956"/>
              </a:xfrm>
              <a:prstGeom prst="ellipse">
                <a:avLst/>
              </a:prstGeom>
              <a:solidFill>
                <a:schemeClr val="accent2"/>
              </a:solidFill>
              <a:ln w="38100" cap="flat">
                <a:solidFill>
                  <a:schemeClr val="accent2">
                    <a:lumMod val="5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2420819" y="3173153"/>
                <a:ext cx="1038956" cy="1038956"/>
              </a:xfrm>
              <a:prstGeom prst="ellipse">
                <a:avLst/>
              </a:prstGeom>
              <a:solidFill>
                <a:schemeClr val="accent2"/>
              </a:solidFill>
              <a:ln w="38100" cap="flat">
                <a:solidFill>
                  <a:schemeClr val="accent2">
                    <a:lumMod val="5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/>
                <p:cNvSpPr txBox="1"/>
                <p:nvPr/>
              </p:nvSpPr>
              <p:spPr>
                <a:xfrm>
                  <a:off x="9958171" y="3844085"/>
                  <a:ext cx="794479" cy="68736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nb-NO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charset="0"/>
                          </a:rPr>
                          <m:t>0.731</m:t>
                        </m:r>
                      </m:oMath>
                    </m:oMathPara>
                  </a14:m>
                  <a:endParaRPr kumimoji="0" lang="en-US" sz="2400" b="0" i="0" u="none" strike="noStrike" cap="none" spc="0" normalizeH="0" baseline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FillTx/>
                    <a:latin typeface="Inter UI" charset="0"/>
                    <a:ea typeface="Inter UI" charset="0"/>
                    <a:cs typeface="Inter UI" charset="0"/>
                    <a:sym typeface="Helvetica Neue"/>
                  </a:endParaRPr>
                </a:p>
              </p:txBody>
            </p:sp>
          </mc:Choice>
          <mc:Fallback xmlns="">
            <p:sp>
              <p:nvSpPr>
                <p:cNvPr id="37" name="TextBox 3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58171" y="3844085"/>
                  <a:ext cx="794479" cy="687368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27481" r="-1068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/>
                <p:cNvSpPr txBox="1"/>
                <p:nvPr/>
              </p:nvSpPr>
              <p:spPr>
                <a:xfrm>
                  <a:off x="9986557" y="5550647"/>
                  <a:ext cx="794479" cy="68736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nb-NO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charset="0"/>
                          </a:rPr>
                          <m:t>0.</m:t>
                        </m:r>
                        <m:r>
                          <a:rPr lang="en-US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charset="0"/>
                          </a:rPr>
                          <m:t>269</m:t>
                        </m:r>
                      </m:oMath>
                    </m:oMathPara>
                  </a14:m>
                  <a:endParaRPr kumimoji="0" lang="en-US" sz="2400" b="0" i="0" u="none" strike="noStrike" cap="none" spc="0" normalizeH="0" baseline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FillTx/>
                    <a:latin typeface="Inter UI" charset="0"/>
                    <a:ea typeface="Inter UI" charset="0"/>
                    <a:cs typeface="Inter UI" charset="0"/>
                    <a:sym typeface="Helvetica Neue"/>
                  </a:endParaRPr>
                </a:p>
              </p:txBody>
            </p:sp>
          </mc:Choice>
          <mc:Fallback xmlns="">
            <p:sp>
              <p:nvSpPr>
                <p:cNvPr id="38" name="TextBox 3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86557" y="5550647"/>
                  <a:ext cx="794479" cy="687368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l="-28462" r="-12308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450262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Code Up the Forward Pass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Split the dataset into train, validation, and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test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Initialize the parameters to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random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Create the linear and </a:t>
            </a:r>
            <a:r>
              <a:rPr lang="en-US" sz="4000" dirty="0" err="1">
                <a:latin typeface="Inter UI" charset="0"/>
                <a:ea typeface="Inter UI" charset="0"/>
                <a:cs typeface="Inter UI" charset="0"/>
              </a:rPr>
              <a:t>softmax</a:t>
            </a:r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 layers</a:t>
            </a:r>
          </a:p>
          <a:p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0909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Loss Value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7" name="Bullet"/>
              <p:cNvSpPr>
                <a:spLocks noGrp="1"/>
              </p:cNvSpPr>
              <p:nvPr>
                <p:ph type="body" idx="1"/>
              </p:nvPr>
            </p:nvSpPr>
            <p:spPr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r>
                  <a:rPr lang="en-US" sz="4000" dirty="0">
                    <a:latin typeface="Inter UI" charset="0"/>
                    <a:ea typeface="Inter UI" charset="0"/>
                    <a:cs typeface="Inter UI" charset="0"/>
                  </a:rPr>
                  <a:t>The network needs an “objective” to work towards—being accurate </a:t>
                </a:r>
              </a:p>
              <a:p>
                <a:r>
                  <a:rPr lang="en-US" sz="4000" dirty="0">
                    <a:latin typeface="Inter UI" charset="0"/>
                    <a:ea typeface="Inter UI" charset="0"/>
                    <a:cs typeface="Inter UI" charset="0"/>
                  </a:rPr>
                  <a:t>We use the targets to figure out how “incorrect” the network was </a:t>
                </a:r>
              </a:p>
              <a:p>
                <a:r>
                  <a:rPr lang="en-US" sz="4000" dirty="0">
                    <a:latin typeface="Inter UI" charset="0"/>
                    <a:ea typeface="Inter UI" charset="0"/>
                    <a:cs typeface="Inter UI" charset="0"/>
                  </a:rPr>
                  <a:t>The loss metric we use is cross-entropy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𝐿</m:t>
                      </m:r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 = −</m:t>
                      </m:r>
                      <m:r>
                        <m:rPr>
                          <m:sty m:val="p"/>
                        </m:rP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log</m:t>
                      </m:r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⁡(</m:t>
                      </m:r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𝑝𝑐</m:t>
                      </m:r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)</m:t>
                      </m:r>
                    </m:oMath>
                  </m:oMathPara>
                </a14:m>
                <a:endParaRPr lang="en-US" sz="4400" dirty="0">
                  <a:latin typeface="Inter UI" charset="0"/>
                  <a:ea typeface="Inter UI" charset="0"/>
                  <a:cs typeface="Inter UI" charset="0"/>
                </a:endParaRPr>
              </a:p>
              <a:p>
                <a:endParaRPr lang="en-US" sz="4000" dirty="0">
                  <a:latin typeface="Inter UI" charset="0"/>
                  <a:ea typeface="Inter UI" charset="0"/>
                  <a:cs typeface="Inter UI" charset="0"/>
                </a:endParaRPr>
              </a:p>
            </p:txBody>
          </p:sp>
        </mc:Choice>
        <mc:Fallback xmlns="">
          <p:sp>
            <p:nvSpPr>
              <p:cNvPr id="127" name="Bulle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blipFill rotWithShape="0">
                <a:blip r:embed="rId2"/>
                <a:stretch>
                  <a:fillRect l="-1593" t="-4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96415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Cross-Entropy Layer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9" name="Speakers from the leading companies and universities.…"/>
          <p:cNvSpPr txBox="1"/>
          <p:nvPr/>
        </p:nvSpPr>
        <p:spPr>
          <a:xfrm>
            <a:off x="2417495" y="2474096"/>
            <a:ext cx="183950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dirty="0" err="1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Softmax</a:t>
            </a:r>
            <a:endParaRPr lang="en-US" sz="28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40" name="Speakers from the leading companies and universities.…"/>
          <p:cNvSpPr txBox="1"/>
          <p:nvPr/>
        </p:nvSpPr>
        <p:spPr>
          <a:xfrm>
            <a:off x="6368096" y="2474095"/>
            <a:ext cx="5210954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Loss</a:t>
            </a:r>
            <a:endParaRPr lang="en-US" sz="28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2458382" y="3225893"/>
            <a:ext cx="1757732" cy="3697301"/>
            <a:chOff x="9476548" y="3210599"/>
            <a:chExt cx="1757732" cy="3697301"/>
          </a:xfrm>
        </p:grpSpPr>
        <p:grpSp>
          <p:nvGrpSpPr>
            <p:cNvPr id="42" name="Group 41"/>
            <p:cNvGrpSpPr/>
            <p:nvPr/>
          </p:nvGrpSpPr>
          <p:grpSpPr>
            <a:xfrm>
              <a:off x="9476548" y="3210599"/>
              <a:ext cx="1757732" cy="3697301"/>
              <a:chOff x="2290397" y="1636230"/>
              <a:chExt cx="1325880" cy="2788920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2290397" y="1636230"/>
                <a:ext cx="1325880" cy="2788920"/>
              </a:xfrm>
              <a:prstGeom prst="rect">
                <a:avLst/>
              </a:prstGeom>
              <a:solidFill>
                <a:schemeClr val="tx1"/>
              </a:solidFill>
              <a:ln w="38100" cap="flat">
                <a:solidFill>
                  <a:srgbClr val="1D146C"/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2420819" y="1855034"/>
                <a:ext cx="1038956" cy="1038956"/>
              </a:xfrm>
              <a:prstGeom prst="ellipse">
                <a:avLst/>
              </a:prstGeom>
              <a:solidFill>
                <a:schemeClr val="accent2"/>
              </a:solidFill>
              <a:ln w="38100" cap="flat">
                <a:solidFill>
                  <a:schemeClr val="accent2">
                    <a:lumMod val="5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2420819" y="3173153"/>
                <a:ext cx="1038956" cy="1038956"/>
              </a:xfrm>
              <a:prstGeom prst="ellipse">
                <a:avLst/>
              </a:prstGeom>
              <a:solidFill>
                <a:schemeClr val="accent2"/>
              </a:solidFill>
              <a:ln w="38100" cap="flat">
                <a:solidFill>
                  <a:schemeClr val="accent2">
                    <a:lumMod val="5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9958171" y="3844085"/>
                  <a:ext cx="794479" cy="68736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nb-NO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charset="0"/>
                          </a:rPr>
                          <m:t>0.731</m:t>
                        </m:r>
                      </m:oMath>
                    </m:oMathPara>
                  </a14:m>
                  <a:endParaRPr kumimoji="0" lang="en-US" sz="2400" b="0" i="0" u="none" strike="noStrike" cap="none" spc="0" normalizeH="0" baseline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FillTx/>
                    <a:latin typeface="Inter UI" charset="0"/>
                    <a:ea typeface="Inter UI" charset="0"/>
                    <a:cs typeface="Inter UI" charset="0"/>
                    <a:sym typeface="Helvetica Neue"/>
                  </a:endParaRPr>
                </a:p>
              </p:txBody>
            </p:sp>
          </mc:Choice>
          <mc:Fallback xmlns=""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58171" y="3844085"/>
                  <a:ext cx="794479" cy="687368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27481" r="-1068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TextBox 43"/>
                <p:cNvSpPr txBox="1"/>
                <p:nvPr/>
              </p:nvSpPr>
              <p:spPr>
                <a:xfrm>
                  <a:off x="9986557" y="5550647"/>
                  <a:ext cx="794479" cy="68736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0800" tIns="50800" rIns="50800" bIns="50800" numCol="1" spcCol="38100" rtlCol="0" anchor="ctr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nb-NO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charset="0"/>
                          </a:rPr>
                          <m:t>0.</m:t>
                        </m:r>
                        <m:r>
                          <a:rPr lang="en-US" b="0" i="1" smtClean="0">
                            <a:solidFill>
                              <a:schemeClr val="bg2">
                                <a:lumMod val="50000"/>
                              </a:schemeClr>
                            </a:solidFill>
                            <a:latin typeface="Cambria Math" charset="0"/>
                          </a:rPr>
                          <m:t>269</m:t>
                        </m:r>
                      </m:oMath>
                    </m:oMathPara>
                  </a14:m>
                  <a:endParaRPr kumimoji="0" lang="en-US" sz="2400" b="0" i="0" u="none" strike="noStrike" cap="none" spc="0" normalizeH="0" baseline="0" dirty="0">
                    <a:ln>
                      <a:noFill/>
                    </a:ln>
                    <a:solidFill>
                      <a:schemeClr val="bg2">
                        <a:lumMod val="50000"/>
                      </a:schemeClr>
                    </a:solidFill>
                    <a:effectLst/>
                    <a:uFillTx/>
                    <a:latin typeface="Inter UI" charset="0"/>
                    <a:ea typeface="Inter UI" charset="0"/>
                    <a:cs typeface="Inter UI" charset="0"/>
                    <a:sym typeface="Helvetica Neue"/>
                  </a:endParaRPr>
                </a:p>
              </p:txBody>
            </p:sp>
          </mc:Choice>
          <mc:Fallback xmlns="">
            <p:sp>
              <p:nvSpPr>
                <p:cNvPr id="44" name="TextBox 4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86557" y="5550647"/>
                  <a:ext cx="794479" cy="687368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28462" r="-12308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8" name="Speakers from the leading companies and universities.…"/>
          <p:cNvSpPr txBox="1"/>
          <p:nvPr/>
        </p:nvSpPr>
        <p:spPr>
          <a:xfrm>
            <a:off x="6201546" y="4715470"/>
            <a:ext cx="554405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40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L = -log(0.731) = </a:t>
            </a:r>
            <a:r>
              <a:rPr lang="hr-HR" sz="4000" b="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0.313</a:t>
            </a:r>
            <a:endParaRPr lang="en-US" sz="40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5440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Data Splitting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We are interested in how our model does on unseen data above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all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We can split data into training and test—but if we optimize on test, test becomes “indirectly”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seen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Instead, we split into train, validation, and test; we run test only once</a:t>
            </a:r>
          </a:p>
          <a:p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346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Code Up the Loss Calculation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Update the </a:t>
            </a:r>
            <a:r>
              <a:rPr lang="en-US" sz="4000" dirty="0" err="1">
                <a:latin typeface="Inter UI" charset="0"/>
                <a:ea typeface="Inter UI" charset="0"/>
                <a:cs typeface="Inter UI" charset="0"/>
              </a:rPr>
              <a:t>softmax</a:t>
            </a:r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 cross-entropy layer to return the loss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calculation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8990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c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Backward Pass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4913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Backpropagation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Each computation is represented as a node in a computational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graph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Gradients are computed at each node of the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graph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Chain rule is applied recursively to get total gradients on each weight</a:t>
            </a:r>
          </a:p>
        </p:txBody>
      </p:sp>
    </p:spTree>
    <p:extLst>
      <p:ext uri="{BB962C8B-B14F-4D97-AF65-F5344CB8AC3E}">
        <p14:creationId xmlns:p14="http://schemas.microsoft.com/office/powerpoint/2010/main" val="19518616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Simple 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Backprop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486785" y="3753137"/>
            <a:ext cx="10263758" cy="4046831"/>
            <a:chOff x="1388052" y="3067456"/>
            <a:chExt cx="10263758" cy="4046831"/>
          </a:xfrm>
        </p:grpSpPr>
        <p:sp>
          <p:nvSpPr>
            <p:cNvPr id="6" name="Oval 5"/>
            <p:cNvSpPr/>
            <p:nvPr/>
          </p:nvSpPr>
          <p:spPr>
            <a:xfrm>
              <a:off x="3914619" y="3067456"/>
              <a:ext cx="1083893" cy="1083893"/>
            </a:xfrm>
            <a:prstGeom prst="ellipse">
              <a:avLst/>
            </a:prstGeom>
            <a:solidFill>
              <a:schemeClr val="tx1"/>
            </a:solidFill>
            <a:ln w="38100" cap="flat">
              <a:solidFill>
                <a:schemeClr val="bg1">
                  <a:lumMod val="65000"/>
                  <a:lumOff val="3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5597812" y="4580824"/>
              <a:ext cx="1083893" cy="1083893"/>
            </a:xfrm>
            <a:prstGeom prst="ellipse">
              <a:avLst/>
            </a:prstGeom>
            <a:solidFill>
              <a:schemeClr val="tx1"/>
            </a:solidFill>
            <a:ln w="38100" cap="flat">
              <a:solidFill>
                <a:schemeClr val="bg1">
                  <a:lumMod val="65000"/>
                  <a:lumOff val="3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7273298" y="6030394"/>
              <a:ext cx="1083893" cy="1083893"/>
            </a:xfrm>
            <a:prstGeom prst="ellipse">
              <a:avLst/>
            </a:prstGeom>
            <a:solidFill>
              <a:schemeClr val="tx1"/>
            </a:solidFill>
            <a:ln w="38100" cap="flat">
              <a:solidFill>
                <a:schemeClr val="bg1">
                  <a:lumMod val="65000"/>
                  <a:lumOff val="3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9" name="Technical Education"/>
            <p:cNvSpPr txBox="1"/>
            <p:nvPr/>
          </p:nvSpPr>
          <p:spPr>
            <a:xfrm>
              <a:off x="1388052" y="3274336"/>
              <a:ext cx="929846" cy="6442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lnSpc>
                  <a:spcPct val="70000"/>
                </a:lnSpc>
                <a:defRPr sz="6400" b="0">
                  <a:latin typeface="Inter UI Black"/>
                  <a:ea typeface="Inter UI Black"/>
                  <a:cs typeface="Inter UI Black"/>
                  <a:sym typeface="Inter UI Black"/>
                </a:defRPr>
              </a:lvl1pPr>
            </a:lstStyle>
            <a:p>
              <a:pPr algn="ctr"/>
              <a:r>
                <a:rPr lang="en-US" sz="4800" dirty="0" smtClean="0">
                  <a:solidFill>
                    <a:schemeClr val="bg2">
                      <a:lumMod val="50000"/>
                    </a:schemeClr>
                  </a:solidFill>
                  <a:latin typeface="Roboto Condensed" charset="0"/>
                  <a:ea typeface="Roboto Condensed" charset="0"/>
                  <a:cs typeface="Roboto Condensed" charset="0"/>
                </a:rPr>
                <a:t>W</a:t>
              </a:r>
              <a:endParaRPr sz="480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endParaRPr>
            </a:p>
          </p:txBody>
        </p:sp>
        <p:sp>
          <p:nvSpPr>
            <p:cNvPr id="10" name="Technical Education"/>
            <p:cNvSpPr txBox="1"/>
            <p:nvPr/>
          </p:nvSpPr>
          <p:spPr>
            <a:xfrm>
              <a:off x="1388052" y="4787703"/>
              <a:ext cx="929846" cy="6442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lnSpc>
                  <a:spcPct val="70000"/>
                </a:lnSpc>
                <a:defRPr sz="6400" b="0">
                  <a:latin typeface="Inter UI Black"/>
                  <a:ea typeface="Inter UI Black"/>
                  <a:cs typeface="Inter UI Black"/>
                  <a:sym typeface="Inter UI Black"/>
                </a:defRPr>
              </a:lvl1pPr>
            </a:lstStyle>
            <a:p>
              <a:pPr algn="ctr"/>
              <a:r>
                <a:rPr lang="en-US" sz="4800" dirty="0">
                  <a:solidFill>
                    <a:schemeClr val="bg2">
                      <a:lumMod val="50000"/>
                    </a:schemeClr>
                  </a:solidFill>
                  <a:latin typeface="Roboto Condensed" charset="0"/>
                  <a:ea typeface="Roboto Condensed" charset="0"/>
                  <a:cs typeface="Roboto Condensed" charset="0"/>
                </a:rPr>
                <a:t>3</a:t>
              </a:r>
              <a:endParaRPr sz="480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endParaRPr>
            </a:p>
          </p:txBody>
        </p:sp>
        <p:sp>
          <p:nvSpPr>
            <p:cNvPr id="11" name="Technical Education"/>
            <p:cNvSpPr txBox="1"/>
            <p:nvPr/>
          </p:nvSpPr>
          <p:spPr>
            <a:xfrm>
              <a:off x="1388052" y="6258540"/>
              <a:ext cx="929846" cy="6442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lnSpc>
                  <a:spcPct val="70000"/>
                </a:lnSpc>
                <a:defRPr sz="6400" b="0">
                  <a:latin typeface="Inter UI Black"/>
                  <a:ea typeface="Inter UI Black"/>
                  <a:cs typeface="Inter UI Black"/>
                  <a:sym typeface="Inter UI Black"/>
                </a:defRPr>
              </a:lvl1pPr>
            </a:lstStyle>
            <a:p>
              <a:pPr algn="ctr"/>
              <a:r>
                <a:rPr lang="en-US" sz="4800" dirty="0" smtClean="0">
                  <a:solidFill>
                    <a:schemeClr val="bg2">
                      <a:lumMod val="50000"/>
                    </a:schemeClr>
                  </a:solidFill>
                  <a:latin typeface="Roboto Condensed" charset="0"/>
                  <a:ea typeface="Roboto Condensed" charset="0"/>
                  <a:cs typeface="Roboto Condensed" charset="0"/>
                </a:rPr>
                <a:t>2</a:t>
              </a:r>
              <a:endParaRPr sz="4800" dirty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endParaRPr>
            </a:p>
          </p:txBody>
        </p:sp>
        <p:cxnSp>
          <p:nvCxnSpPr>
            <p:cNvPr id="12" name="Straight Arrow Connector 11"/>
            <p:cNvCxnSpPr>
              <a:stCxn id="10" idx="3"/>
              <a:endCxn id="7" idx="2"/>
            </p:cNvCxnSpPr>
            <p:nvPr/>
          </p:nvCxnSpPr>
          <p:spPr>
            <a:xfrm>
              <a:off x="2317898" y="5109843"/>
              <a:ext cx="3279914" cy="12928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" name="Straight Arrow Connector 12"/>
            <p:cNvCxnSpPr>
              <a:stCxn id="12" idx="3"/>
              <a:endCxn id="8" idx="2"/>
            </p:cNvCxnSpPr>
            <p:nvPr/>
          </p:nvCxnSpPr>
          <p:spPr>
            <a:xfrm>
              <a:off x="2317898" y="5109843"/>
              <a:ext cx="3279914" cy="12928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4" name="Straight Arrow Connector 13"/>
            <p:cNvCxnSpPr>
              <a:stCxn id="13" idx="3"/>
            </p:cNvCxnSpPr>
            <p:nvPr/>
          </p:nvCxnSpPr>
          <p:spPr>
            <a:xfrm flipV="1">
              <a:off x="2317898" y="6580679"/>
              <a:ext cx="4955400" cy="1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Straight Arrow Connector 14"/>
            <p:cNvCxnSpPr>
              <a:stCxn id="7" idx="5"/>
              <a:endCxn id="8" idx="1"/>
            </p:cNvCxnSpPr>
            <p:nvPr/>
          </p:nvCxnSpPr>
          <p:spPr>
            <a:xfrm>
              <a:off x="4839780" y="3992617"/>
              <a:ext cx="916764" cy="746939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" name="Straight Arrow Connector 15"/>
            <p:cNvCxnSpPr>
              <a:stCxn id="7" idx="5"/>
              <a:endCxn id="8" idx="1"/>
            </p:cNvCxnSpPr>
            <p:nvPr/>
          </p:nvCxnSpPr>
          <p:spPr>
            <a:xfrm>
              <a:off x="6522973" y="5505985"/>
              <a:ext cx="909057" cy="683141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" name="Straight Arrow Connector 16"/>
            <p:cNvCxnSpPr>
              <a:stCxn id="9" idx="6"/>
            </p:cNvCxnSpPr>
            <p:nvPr/>
          </p:nvCxnSpPr>
          <p:spPr>
            <a:xfrm>
              <a:off x="8357191" y="6572341"/>
              <a:ext cx="2364773" cy="8339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8" name="Technical Education"/>
            <p:cNvSpPr txBox="1"/>
            <p:nvPr/>
          </p:nvSpPr>
          <p:spPr>
            <a:xfrm>
              <a:off x="10721964" y="6258540"/>
              <a:ext cx="929846" cy="6442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lnSpc>
                  <a:spcPct val="70000"/>
                </a:lnSpc>
                <a:defRPr sz="6400" b="0">
                  <a:latin typeface="Inter UI Black"/>
                  <a:ea typeface="Inter UI Black"/>
                  <a:cs typeface="Inter UI Black"/>
                  <a:sym typeface="Inter UI Black"/>
                </a:defRPr>
              </a:lvl1pPr>
            </a:lstStyle>
            <a:p>
              <a:pPr algn="ctr"/>
              <a:r>
                <a:rPr lang="en-US" sz="4800" dirty="0">
                  <a:latin typeface="Roboto Condensed" charset="0"/>
                  <a:ea typeface="Roboto Condensed" charset="0"/>
                  <a:cs typeface="Roboto Condensed" charset="0"/>
                </a:rPr>
                <a:t>L</a:t>
              </a:r>
              <a:endParaRPr sz="4800" dirty="0">
                <a:latin typeface="Roboto Condensed" charset="0"/>
                <a:ea typeface="Roboto Condensed" charset="0"/>
                <a:cs typeface="Roboto Condensed" charset="0"/>
              </a:endParaRPr>
            </a:p>
          </p:txBody>
        </p:sp>
      </p:grpSp>
      <p:sp>
        <p:nvSpPr>
          <p:cNvPr id="19" name="Rectangle 18"/>
          <p:cNvSpPr/>
          <p:nvPr/>
        </p:nvSpPr>
        <p:spPr>
          <a:xfrm>
            <a:off x="8168373" y="2731809"/>
            <a:ext cx="3371643" cy="779701"/>
          </a:xfrm>
          <a:prstGeom prst="rect">
            <a:avLst/>
          </a:prstGeom>
          <a:solidFill>
            <a:schemeClr val="tx1"/>
          </a:solidFill>
          <a:ln w="381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Helvetica Neue Medium"/>
              </a:rPr>
              <a:t>L = 3W</a:t>
            </a:r>
            <a:r>
              <a:rPr kumimoji="0" lang="en-US" sz="4400" i="0" u="none" strike="noStrike" cap="none" spc="0" normalizeH="0" baseline="3000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Helvetica Neue Medium"/>
              </a:rPr>
              <a:t>2</a:t>
            </a:r>
            <a:r>
              <a:rPr kumimoji="0" lang="en-US" sz="440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Helvetica Neue Medium"/>
              </a:rPr>
              <a:t> + 2</a:t>
            </a:r>
            <a:endParaRPr kumimoji="0" lang="en-US" sz="44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Roboto Condensed" charset="0"/>
              <a:ea typeface="Roboto Condensed" charset="0"/>
              <a:cs typeface="Roboto Condensed" charset="0"/>
              <a:sym typeface="Helvetica Neue Medium"/>
            </a:endParaRPr>
          </a:p>
        </p:txBody>
      </p:sp>
      <p:cxnSp>
        <p:nvCxnSpPr>
          <p:cNvPr id="22" name="Straight Arrow Connector 21"/>
          <p:cNvCxnSpPr>
            <a:stCxn id="9" idx="3"/>
            <a:endCxn id="6" idx="2"/>
          </p:cNvCxnSpPr>
          <p:nvPr/>
        </p:nvCxnSpPr>
        <p:spPr>
          <a:xfrm>
            <a:off x="2416631" y="4282157"/>
            <a:ext cx="1596721" cy="12927"/>
          </a:xfrm>
          <a:prstGeom prst="straightConnector1">
            <a:avLst/>
          </a:prstGeom>
          <a:noFill/>
          <a:ln w="38100" cap="flat">
            <a:solidFill>
              <a:schemeClr val="accent4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Technical Education"/>
          <p:cNvSpPr txBox="1"/>
          <p:nvPr/>
        </p:nvSpPr>
        <p:spPr>
          <a:xfrm>
            <a:off x="4013352" y="4039950"/>
            <a:ext cx="929846" cy="644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4800" dirty="0" smtClean="0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^2</a:t>
            </a:r>
            <a:endParaRPr sz="4800" dirty="0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6" name="Technical Education"/>
          <p:cNvSpPr txBox="1"/>
          <p:nvPr/>
        </p:nvSpPr>
        <p:spPr>
          <a:xfrm>
            <a:off x="5778253" y="5657145"/>
            <a:ext cx="929846" cy="644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4800" dirty="0" smtClean="0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*</a:t>
            </a:r>
            <a:endParaRPr sz="4800" dirty="0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7" name="Technical Education"/>
          <p:cNvSpPr txBox="1"/>
          <p:nvPr/>
        </p:nvSpPr>
        <p:spPr>
          <a:xfrm>
            <a:off x="7453739" y="6998643"/>
            <a:ext cx="929846" cy="644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4800" dirty="0" smtClean="0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+</a:t>
            </a:r>
            <a:endParaRPr sz="4800" dirty="0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8" name="Technical Education"/>
          <p:cNvSpPr txBox="1"/>
          <p:nvPr/>
        </p:nvSpPr>
        <p:spPr>
          <a:xfrm>
            <a:off x="9001373" y="7407704"/>
            <a:ext cx="929846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1</a:t>
            </a:r>
            <a:endParaRPr sz="3200" dirty="0">
              <a:solidFill>
                <a:schemeClr val="bg2">
                  <a:lumMod val="75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9" name="Technical Education"/>
          <p:cNvSpPr txBox="1"/>
          <p:nvPr/>
        </p:nvSpPr>
        <p:spPr>
          <a:xfrm>
            <a:off x="6311578" y="6471235"/>
            <a:ext cx="929846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1</a:t>
            </a:r>
            <a:endParaRPr sz="3200" dirty="0">
              <a:solidFill>
                <a:schemeClr val="bg2">
                  <a:lumMod val="75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0" name="Technical Education"/>
          <p:cNvSpPr txBox="1"/>
          <p:nvPr/>
        </p:nvSpPr>
        <p:spPr>
          <a:xfrm>
            <a:off x="4632322" y="4922493"/>
            <a:ext cx="929846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3</a:t>
            </a:r>
            <a:endParaRPr sz="3200" dirty="0">
              <a:solidFill>
                <a:schemeClr val="bg2">
                  <a:lumMod val="75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1" name="Technical Education"/>
          <p:cNvSpPr txBox="1"/>
          <p:nvPr/>
        </p:nvSpPr>
        <p:spPr>
          <a:xfrm>
            <a:off x="2760394" y="4370103"/>
            <a:ext cx="929846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6W</a:t>
            </a:r>
            <a:endParaRPr sz="3200" dirty="0">
              <a:solidFill>
                <a:schemeClr val="bg2">
                  <a:lumMod val="75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6202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Social </a:t>
            </a:r>
            <a:r>
              <a:rPr lang="en-US" dirty="0">
                <a:latin typeface="Roboto Condensed" charset="0"/>
                <a:ea typeface="Roboto Condensed" charset="0"/>
                <a:cs typeface="Roboto Condensed" charset="0"/>
              </a:rPr>
              <a:t>Good Applications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30" y="2856316"/>
            <a:ext cx="3436620" cy="286941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0144" y="6277954"/>
            <a:ext cx="3639392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Predicting 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P</a:t>
            </a:r>
            <a:r>
              <a:rPr lang="en-US" sz="3200" dirty="0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overty (Jean et. al)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uFillTx/>
              <a:latin typeface="Roboto Condensed" charset="0"/>
              <a:ea typeface="Roboto Condensed" charset="0"/>
              <a:cs typeface="Roboto Condensed" charset="0"/>
              <a:sym typeface="Helvetica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420" y="2833307"/>
            <a:ext cx="3436620" cy="28924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821420" y="6031734"/>
            <a:ext cx="351028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Detecting Arrhythmia (</a:t>
            </a:r>
            <a:r>
              <a:rPr lang="en-US" sz="3200" dirty="0" err="1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Rajpurkar</a:t>
            </a:r>
            <a:r>
              <a:rPr lang="en-US" sz="3200" dirty="0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, </a:t>
            </a:r>
            <a:r>
              <a:rPr lang="en-US" sz="3200" dirty="0" err="1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Hannun</a:t>
            </a:r>
            <a:r>
              <a:rPr lang="en-US" sz="3200" dirty="0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 et. al)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uFillTx/>
              <a:latin typeface="Roboto Condensed" charset="0"/>
              <a:ea typeface="Roboto Condensed" charset="0"/>
              <a:cs typeface="Roboto Condensed" charset="0"/>
              <a:sym typeface="Helvetica Ligh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090" y="2938485"/>
            <a:ext cx="3605530" cy="279991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79340" y="6277953"/>
            <a:ext cx="3510280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Predicting Crop Yield (You et. al)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uFillTx/>
              <a:latin typeface="Roboto Condensed" charset="0"/>
              <a:ea typeface="Roboto Condensed" charset="0"/>
              <a:cs typeface="Roboto Condensed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491118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Multidimensional 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Backprop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904796" y="3280108"/>
            <a:ext cx="10263758" cy="4046831"/>
            <a:chOff x="1388052" y="3067456"/>
            <a:chExt cx="10263758" cy="4046831"/>
          </a:xfrm>
        </p:grpSpPr>
        <p:sp>
          <p:nvSpPr>
            <p:cNvPr id="7" name="Oval 6"/>
            <p:cNvSpPr/>
            <p:nvPr/>
          </p:nvSpPr>
          <p:spPr>
            <a:xfrm>
              <a:off x="3914619" y="3067456"/>
              <a:ext cx="1083893" cy="1083893"/>
            </a:xfrm>
            <a:prstGeom prst="ellipse">
              <a:avLst/>
            </a:prstGeom>
            <a:solidFill>
              <a:schemeClr val="tx1"/>
            </a:solidFill>
            <a:ln w="38100" cap="flat">
              <a:solidFill>
                <a:schemeClr val="bg1">
                  <a:lumMod val="65000"/>
                  <a:lumOff val="3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5597812" y="4580824"/>
              <a:ext cx="1083893" cy="1083893"/>
            </a:xfrm>
            <a:prstGeom prst="ellipse">
              <a:avLst/>
            </a:prstGeom>
            <a:solidFill>
              <a:schemeClr val="tx1"/>
            </a:solidFill>
            <a:ln w="38100" cap="flat">
              <a:solidFill>
                <a:schemeClr val="bg1">
                  <a:lumMod val="65000"/>
                  <a:lumOff val="3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7273298" y="6030394"/>
              <a:ext cx="1083893" cy="1083893"/>
            </a:xfrm>
            <a:prstGeom prst="ellipse">
              <a:avLst/>
            </a:prstGeom>
            <a:solidFill>
              <a:schemeClr val="tx1"/>
            </a:solidFill>
            <a:ln w="38100" cap="flat">
              <a:solidFill>
                <a:schemeClr val="bg1">
                  <a:lumMod val="65000"/>
                  <a:lumOff val="3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10" name="Technical Education"/>
            <p:cNvSpPr txBox="1"/>
            <p:nvPr/>
          </p:nvSpPr>
          <p:spPr>
            <a:xfrm>
              <a:off x="1388052" y="3274336"/>
              <a:ext cx="929846" cy="6442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lnSpc>
                  <a:spcPct val="70000"/>
                </a:lnSpc>
                <a:defRPr sz="6400" b="0">
                  <a:latin typeface="Inter UI Black"/>
                  <a:ea typeface="Inter UI Black"/>
                  <a:cs typeface="Inter UI Black"/>
                  <a:sym typeface="Inter UI Black"/>
                </a:defRPr>
              </a:lvl1pPr>
            </a:lstStyle>
            <a:p>
              <a:pPr algn="ctr"/>
              <a:r>
                <a:rPr lang="en-US" sz="4800" dirty="0" smtClean="0">
                  <a:solidFill>
                    <a:schemeClr val="bg2">
                      <a:lumMod val="75000"/>
                    </a:schemeClr>
                  </a:solidFill>
                  <a:latin typeface="Roboto Condensed" charset="0"/>
                  <a:ea typeface="Roboto Condensed" charset="0"/>
                  <a:cs typeface="Roboto Condensed" charset="0"/>
                </a:rPr>
                <a:t>W</a:t>
              </a:r>
              <a:endParaRPr sz="4800" dirty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endParaRPr>
            </a:p>
          </p:txBody>
        </p:sp>
        <p:sp>
          <p:nvSpPr>
            <p:cNvPr id="11" name="Technical Education"/>
            <p:cNvSpPr txBox="1"/>
            <p:nvPr/>
          </p:nvSpPr>
          <p:spPr>
            <a:xfrm>
              <a:off x="1388052" y="4787703"/>
              <a:ext cx="929846" cy="6442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lnSpc>
                  <a:spcPct val="70000"/>
                </a:lnSpc>
                <a:defRPr sz="6400" b="0">
                  <a:latin typeface="Inter UI Black"/>
                  <a:ea typeface="Inter UI Black"/>
                  <a:cs typeface="Inter UI Black"/>
                  <a:sym typeface="Inter UI Black"/>
                </a:defRPr>
              </a:lvl1pPr>
            </a:lstStyle>
            <a:p>
              <a:pPr algn="ctr"/>
              <a:r>
                <a:rPr lang="en-US" sz="4800" dirty="0" smtClean="0">
                  <a:solidFill>
                    <a:schemeClr val="bg2">
                      <a:lumMod val="75000"/>
                    </a:schemeClr>
                  </a:solidFill>
                  <a:latin typeface="Roboto Condensed" charset="0"/>
                  <a:ea typeface="Roboto Condensed" charset="0"/>
                  <a:cs typeface="Roboto Condensed" charset="0"/>
                </a:rPr>
                <a:t>x</a:t>
              </a:r>
              <a:endParaRPr sz="4800" dirty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endParaRPr>
            </a:p>
          </p:txBody>
        </p:sp>
        <p:sp>
          <p:nvSpPr>
            <p:cNvPr id="12" name="Technical Education"/>
            <p:cNvSpPr txBox="1"/>
            <p:nvPr/>
          </p:nvSpPr>
          <p:spPr>
            <a:xfrm>
              <a:off x="1388052" y="6258540"/>
              <a:ext cx="929846" cy="6442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lnSpc>
                  <a:spcPct val="70000"/>
                </a:lnSpc>
                <a:defRPr sz="6400" b="0">
                  <a:latin typeface="Inter UI Black"/>
                  <a:ea typeface="Inter UI Black"/>
                  <a:cs typeface="Inter UI Black"/>
                  <a:sym typeface="Inter UI Black"/>
                </a:defRPr>
              </a:lvl1pPr>
            </a:lstStyle>
            <a:p>
              <a:pPr algn="ctr"/>
              <a:r>
                <a:rPr lang="en-US" sz="4800" dirty="0">
                  <a:solidFill>
                    <a:schemeClr val="bg2">
                      <a:lumMod val="75000"/>
                    </a:schemeClr>
                  </a:solidFill>
                  <a:latin typeface="Roboto Condensed" charset="0"/>
                  <a:ea typeface="Roboto Condensed" charset="0"/>
                  <a:cs typeface="Roboto Condensed" charset="0"/>
                </a:rPr>
                <a:t>b</a:t>
              </a:r>
              <a:endParaRPr sz="4800" dirty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endParaRPr>
            </a:p>
          </p:txBody>
        </p:sp>
        <p:cxnSp>
          <p:nvCxnSpPr>
            <p:cNvPr id="14" name="Straight Arrow Connector 13"/>
            <p:cNvCxnSpPr>
              <a:endCxn id="8" idx="2"/>
            </p:cNvCxnSpPr>
            <p:nvPr/>
          </p:nvCxnSpPr>
          <p:spPr>
            <a:xfrm flipV="1">
              <a:off x="2317898" y="3609403"/>
              <a:ext cx="1596721" cy="1500440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Straight Arrow Connector 14"/>
            <p:cNvCxnSpPr>
              <a:stCxn id="14" idx="3"/>
              <a:endCxn id="9" idx="2"/>
            </p:cNvCxnSpPr>
            <p:nvPr/>
          </p:nvCxnSpPr>
          <p:spPr>
            <a:xfrm flipV="1">
              <a:off x="2317898" y="5122771"/>
              <a:ext cx="3279914" cy="1457909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" name="Straight Arrow Connector 15"/>
            <p:cNvCxnSpPr>
              <a:stCxn id="8" idx="5"/>
              <a:endCxn id="9" idx="1"/>
            </p:cNvCxnSpPr>
            <p:nvPr/>
          </p:nvCxnSpPr>
          <p:spPr>
            <a:xfrm>
              <a:off x="4839780" y="3992617"/>
              <a:ext cx="916764" cy="746939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" name="Straight Arrow Connector 16"/>
            <p:cNvCxnSpPr>
              <a:stCxn id="9" idx="5"/>
              <a:endCxn id="10" idx="1"/>
            </p:cNvCxnSpPr>
            <p:nvPr/>
          </p:nvCxnSpPr>
          <p:spPr>
            <a:xfrm>
              <a:off x="6522973" y="5505985"/>
              <a:ext cx="909057" cy="683141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" name="Straight Arrow Connector 17"/>
            <p:cNvCxnSpPr>
              <a:stCxn id="10" idx="6"/>
            </p:cNvCxnSpPr>
            <p:nvPr/>
          </p:nvCxnSpPr>
          <p:spPr>
            <a:xfrm>
              <a:off x="8357191" y="6572341"/>
              <a:ext cx="2364773" cy="8339"/>
            </a:xfrm>
            <a:prstGeom prst="straightConnector1">
              <a:avLst/>
            </a:prstGeom>
            <a:noFill/>
            <a:ln w="38100" cap="flat">
              <a:solidFill>
                <a:schemeClr val="accent4"/>
              </a:solidFill>
              <a:prstDash val="solid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9" name="Technical Education"/>
            <p:cNvSpPr txBox="1"/>
            <p:nvPr/>
          </p:nvSpPr>
          <p:spPr>
            <a:xfrm>
              <a:off x="10721964" y="6264471"/>
              <a:ext cx="929846" cy="63241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 algn="l">
                <a:lnSpc>
                  <a:spcPct val="70000"/>
                </a:lnSpc>
                <a:defRPr sz="6400" b="0">
                  <a:latin typeface="Inter UI Black"/>
                  <a:ea typeface="Inter UI Black"/>
                  <a:cs typeface="Inter UI Black"/>
                  <a:sym typeface="Inter UI Black"/>
                </a:defRPr>
              </a:lvl1pPr>
            </a:lstStyle>
            <a:p>
              <a:pPr algn="ctr"/>
              <a:r>
                <a:rPr lang="en-US" sz="4800" dirty="0"/>
                <a:t>L</a:t>
              </a:r>
              <a:endParaRPr sz="4800" dirty="0"/>
            </a:p>
          </p:txBody>
        </p:sp>
      </p:grpSp>
      <p:sp>
        <p:nvSpPr>
          <p:cNvPr id="20" name="Technical Education"/>
          <p:cNvSpPr txBox="1"/>
          <p:nvPr/>
        </p:nvSpPr>
        <p:spPr>
          <a:xfrm>
            <a:off x="9342360" y="7019350"/>
            <a:ext cx="929846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1</a:t>
            </a:r>
            <a:endParaRPr sz="3200" dirty="0">
              <a:solidFill>
                <a:schemeClr val="bg2">
                  <a:lumMod val="75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1" name="Technical Education"/>
          <p:cNvSpPr txBox="1"/>
          <p:nvPr/>
        </p:nvSpPr>
        <p:spPr>
          <a:xfrm>
            <a:off x="7409850" y="5553312"/>
            <a:ext cx="3614979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q</a:t>
            </a:r>
            <a:r>
              <a:rPr lang="en-US" sz="3200" baseline="-250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j</a:t>
            </a:r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 = </a:t>
            </a:r>
            <a:r>
              <a:rPr lang="en-US" sz="3200" dirty="0" err="1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p</a:t>
            </a:r>
            <a:r>
              <a:rPr lang="en-US" sz="3200" baseline="-25000" dirty="0" err="1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j</a:t>
            </a:r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 – 1{j == c}</a:t>
            </a:r>
            <a:endParaRPr sz="3200" dirty="0">
              <a:solidFill>
                <a:schemeClr val="bg2">
                  <a:lumMod val="75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2" name="Technical Education"/>
          <p:cNvSpPr txBox="1"/>
          <p:nvPr/>
        </p:nvSpPr>
        <p:spPr>
          <a:xfrm>
            <a:off x="4973309" y="4567393"/>
            <a:ext cx="929846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q</a:t>
            </a:r>
            <a:endParaRPr sz="3200" dirty="0">
              <a:solidFill>
                <a:schemeClr val="bg2">
                  <a:lumMod val="75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3" name="Technical Education"/>
          <p:cNvSpPr txBox="1"/>
          <p:nvPr/>
        </p:nvSpPr>
        <p:spPr>
          <a:xfrm>
            <a:off x="2932898" y="3337621"/>
            <a:ext cx="929846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 err="1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x</a:t>
            </a:r>
            <a:r>
              <a:rPr lang="en-US" sz="3200" baseline="30000" dirty="0" err="1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T</a:t>
            </a:r>
            <a:r>
              <a:rPr lang="en-US" sz="3200" dirty="0" err="1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q</a:t>
            </a:r>
            <a:endParaRPr sz="3200" dirty="0">
              <a:solidFill>
                <a:schemeClr val="bg2">
                  <a:lumMod val="75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582412" y="2271904"/>
            <a:ext cx="4375616" cy="779701"/>
          </a:xfrm>
          <a:prstGeom prst="rect">
            <a:avLst/>
          </a:prstGeom>
          <a:solidFill>
            <a:schemeClr val="tx1"/>
          </a:solidFill>
          <a:ln w="381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Helvetica Neue Medium"/>
              </a:rPr>
              <a:t>L = </a:t>
            </a:r>
            <a:r>
              <a:rPr kumimoji="0" lang="en-US" sz="4400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Helvetica Neue Medium"/>
              </a:rPr>
              <a:t>sce</a:t>
            </a:r>
            <a:r>
              <a:rPr kumimoji="0" lang="en-US" sz="440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Helvetica Neue Medium"/>
              </a:rPr>
              <a:t>(</a:t>
            </a:r>
            <a:r>
              <a:rPr kumimoji="0" lang="en-US" sz="4400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Helvetica Neue Medium"/>
              </a:rPr>
              <a:t>Wx</a:t>
            </a:r>
            <a:r>
              <a:rPr kumimoji="0" lang="en-US" sz="440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Helvetica Neue Medium"/>
              </a:rPr>
              <a:t> + b</a:t>
            </a:r>
            <a:r>
              <a:rPr kumimoji="0" lang="en-US" sz="440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Condensed" charset="0"/>
                <a:ea typeface="Roboto Condensed" charset="0"/>
                <a:cs typeface="Roboto Condensed" charset="0"/>
                <a:sym typeface="Helvetica Neue Medium"/>
              </a:rPr>
              <a:t>)</a:t>
            </a:r>
            <a:endParaRPr kumimoji="0" lang="en-US" sz="44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Roboto Condensed" charset="0"/>
              <a:ea typeface="Roboto Condensed" charset="0"/>
              <a:cs typeface="Roboto Condensed" charset="0"/>
              <a:sym typeface="Helvetica Neue Medium"/>
            </a:endParaRPr>
          </a:p>
        </p:txBody>
      </p:sp>
      <p:sp>
        <p:nvSpPr>
          <p:cNvPr id="25" name="Technical Education"/>
          <p:cNvSpPr txBox="1"/>
          <p:nvPr/>
        </p:nvSpPr>
        <p:spPr>
          <a:xfrm>
            <a:off x="4287792" y="6110304"/>
            <a:ext cx="929846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q</a:t>
            </a:r>
            <a:endParaRPr sz="3200" dirty="0">
              <a:solidFill>
                <a:schemeClr val="bg2">
                  <a:lumMod val="75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cxnSp>
        <p:nvCxnSpPr>
          <p:cNvPr id="267" name="Straight Arrow Connector 266"/>
          <p:cNvCxnSpPr>
            <a:endCxn id="7" idx="2"/>
          </p:cNvCxnSpPr>
          <p:nvPr/>
        </p:nvCxnSpPr>
        <p:spPr>
          <a:xfrm>
            <a:off x="2834642" y="3822055"/>
            <a:ext cx="1596721" cy="0"/>
          </a:xfrm>
          <a:prstGeom prst="straightConnector1">
            <a:avLst/>
          </a:prstGeom>
          <a:noFill/>
          <a:ln w="38100" cap="flat">
            <a:solidFill>
              <a:schemeClr val="accent4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70" name="Technical Education"/>
          <p:cNvSpPr txBox="1"/>
          <p:nvPr/>
        </p:nvSpPr>
        <p:spPr>
          <a:xfrm>
            <a:off x="4482284" y="3566921"/>
            <a:ext cx="929846" cy="644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4800" dirty="0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x</a:t>
            </a:r>
            <a:endParaRPr sz="4800" dirty="0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71" name="Technical Education"/>
          <p:cNvSpPr txBox="1"/>
          <p:nvPr/>
        </p:nvSpPr>
        <p:spPr>
          <a:xfrm>
            <a:off x="6191579" y="5080289"/>
            <a:ext cx="929846" cy="644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4800" dirty="0" smtClean="0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+</a:t>
            </a:r>
            <a:endParaRPr sz="4800" dirty="0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72" name="Technical Education"/>
          <p:cNvSpPr txBox="1"/>
          <p:nvPr/>
        </p:nvSpPr>
        <p:spPr>
          <a:xfrm>
            <a:off x="7867065" y="6574422"/>
            <a:ext cx="929846" cy="463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70000"/>
              </a:lnSpc>
              <a:defRPr sz="6400" b="0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 algn="ctr"/>
            <a:r>
              <a:rPr lang="en-US" sz="3200" dirty="0" err="1" smtClean="0">
                <a:solidFill>
                  <a:schemeClr val="bg1"/>
                </a:solidFill>
                <a:latin typeface="Roboto Condensed" charset="0"/>
                <a:ea typeface="Roboto Condensed" charset="0"/>
                <a:cs typeface="Roboto Condensed" charset="0"/>
              </a:rPr>
              <a:t>sce</a:t>
            </a:r>
            <a:endParaRPr sz="4800" dirty="0">
              <a:solidFill>
                <a:schemeClr val="bg1"/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1194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Code Up the Backward Pass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Create the backward pass through the linear </a:t>
            </a:r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layer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Create the backward pass through the </a:t>
            </a:r>
            <a:r>
              <a:rPr lang="en-US" sz="4000" dirty="0" err="1">
                <a:latin typeface="Inter UI" charset="0"/>
                <a:ea typeface="Inter UI" charset="0"/>
                <a:cs typeface="Inter UI" charset="0"/>
              </a:rPr>
              <a:t>softmax</a:t>
            </a:r>
            <a:r>
              <a:rPr lang="en-US" sz="4000" dirty="0">
                <a:latin typeface="Inter UI" charset="0"/>
                <a:ea typeface="Inter UI" charset="0"/>
                <a:cs typeface="Inter UI" charset="0"/>
              </a:rPr>
              <a:t> cross-entropy layer</a:t>
            </a:r>
          </a:p>
        </p:txBody>
      </p:sp>
    </p:spTree>
    <p:extLst>
      <p:ext uri="{BB962C8B-B14F-4D97-AF65-F5344CB8AC3E}">
        <p14:creationId xmlns:p14="http://schemas.microsoft.com/office/powerpoint/2010/main" val="9787656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c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Training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1317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Weight Update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7" name="Bullet"/>
              <p:cNvSpPr>
                <a:spLocks noGrp="1"/>
              </p:cNvSpPr>
              <p:nvPr>
                <p:ph type="body" idx="1"/>
              </p:nvPr>
            </p:nvSpPr>
            <p:spPr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r>
                  <a:rPr lang="en-US" sz="4000" dirty="0">
                    <a:latin typeface="Inter UI" charset="0"/>
                    <a:ea typeface="Inter UI" charset="0"/>
                    <a:cs typeface="Inter UI" charset="0"/>
                  </a:rPr>
                  <a:t>Once we find gradients, we must change each weight in the opposite direction </a:t>
                </a:r>
              </a:p>
              <a:p>
                <a:r>
                  <a:rPr lang="en-US" sz="4000" dirty="0">
                    <a:latin typeface="Inter UI" charset="0"/>
                    <a:ea typeface="Inter UI" charset="0"/>
                    <a:cs typeface="Inter UI" charset="0"/>
                  </a:rPr>
                  <a:t>We can use an update rule to accomplish this; the simplest is SGD: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𝑊</m:t>
                      </m:r>
                      <m:r>
                        <a:rPr lang="en-US" sz="4400" i="1" baseline="-25000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𝑖</m:t>
                      </m:r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≔ </m:t>
                      </m:r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𝑊𝑖</m:t>
                      </m:r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 −</m:t>
                      </m:r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𝛼</m:t>
                      </m:r>
                      <m:d>
                        <m:dPr>
                          <m:ctrlPr>
                            <a:rPr lang="en-US" sz="4400" i="1" dirty="0">
                              <a:latin typeface="Cambria Math" charset="0"/>
                              <a:ea typeface="Inter UI" charset="0"/>
                              <a:cs typeface="Inter UI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4400" i="1" dirty="0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</m:ctrlPr>
                            </m:fPr>
                            <m:num>
                              <m:r>
                                <a:rPr lang="en-US" sz="4400" i="1" dirty="0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  <m:t>𝜕</m:t>
                              </m:r>
                              <m:r>
                                <a:rPr lang="en-US" sz="4400" i="1" dirty="0" err="1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  <m:t>𝐿</m:t>
                              </m:r>
                            </m:num>
                            <m:den>
                              <m:r>
                                <a:rPr lang="en-US" sz="4400" i="1" dirty="0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  <m:t>𝜕</m:t>
                              </m:r>
                              <m:r>
                                <a:rPr lang="en-US" sz="4400" i="1" dirty="0" err="1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  <m:t>𝑊</m:t>
                              </m:r>
                              <m:r>
                                <a:rPr lang="en-US" sz="4400" i="1" baseline="-25000" dirty="0" err="1">
                                  <a:latin typeface="Cambria Math" charset="0"/>
                                  <a:ea typeface="Inter UI" charset="0"/>
                                  <a:cs typeface="Inter UI" charset="0"/>
                                </a:rPr>
                                <m:t>𝑖</m:t>
                              </m:r>
                            </m:den>
                          </m:f>
                        </m:e>
                      </m:d>
                      <m:r>
                        <a:rPr lang="en-US" sz="4400" i="1" dirty="0">
                          <a:latin typeface="Cambria Math" charset="0"/>
                          <a:ea typeface="Inter UI" charset="0"/>
                          <a:cs typeface="Inter UI" charset="0"/>
                        </a:rPr>
                        <m:t> </m:t>
                      </m:r>
                    </m:oMath>
                  </m:oMathPara>
                </a14:m>
                <a:endParaRPr lang="en-US" sz="4400" dirty="0">
                  <a:latin typeface="Inter UI" charset="0"/>
                  <a:ea typeface="Inter UI" charset="0"/>
                  <a:cs typeface="Inter UI" charset="0"/>
                </a:endParaRPr>
              </a:p>
            </p:txBody>
          </p:sp>
        </mc:Choice>
        <mc:Fallback xmlns="">
          <p:sp>
            <p:nvSpPr>
              <p:cNvPr id="127" name="Bulle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blipFill rotWithShape="0">
                <a:blip r:embed="rId2"/>
                <a:stretch>
                  <a:fillRect l="-1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15159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Code Up the Training Regime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dirty="0">
                <a:latin typeface="Inter UI" charset="0"/>
                <a:ea typeface="Inter UI" charset="0"/>
                <a:cs typeface="Inter UI" charset="0"/>
              </a:rPr>
              <a:t>Code the training iteration </a:t>
            </a:r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loop</a:t>
            </a:r>
          </a:p>
          <a:p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Implement </a:t>
            </a:r>
            <a:r>
              <a:rPr lang="en-US" sz="4400" dirty="0">
                <a:latin typeface="Inter UI" charset="0"/>
                <a:ea typeface="Inter UI" charset="0"/>
                <a:cs typeface="Inter UI" charset="0"/>
              </a:rPr>
              <a:t>SGD weight </a:t>
            </a:r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updates</a:t>
            </a:r>
            <a:endParaRPr lang="en-US" sz="4400" dirty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Periodically </a:t>
            </a:r>
            <a:r>
              <a:rPr lang="en-US" sz="4400" dirty="0">
                <a:latin typeface="Inter UI" charset="0"/>
                <a:ea typeface="Inter UI" charset="0"/>
                <a:cs typeface="Inter UI" charset="0"/>
              </a:rPr>
              <a:t>log the training and validation losses</a:t>
            </a:r>
          </a:p>
          <a:p>
            <a:endParaRPr lang="en-US" sz="44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37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c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Predicting Breast Cancer Using NNs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972688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507921878446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21" y="595088"/>
            <a:ext cx="8639632" cy="738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13596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7-10-26 at 11.32.2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" y="3683000"/>
            <a:ext cx="11290300" cy="2387600"/>
          </a:xfrm>
          <a:prstGeom prst="rect">
            <a:avLst/>
          </a:prstGeom>
        </p:spPr>
      </p:pic>
      <p:sp>
        <p:nvSpPr>
          <p:cNvPr id="4" name="Topic"/>
          <p:cNvSpPr>
            <a:spLocks noGrp="1"/>
          </p:cNvSpPr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Data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726180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531298" y="2968205"/>
            <a:ext cx="1325880" cy="5394960"/>
            <a:chOff x="2290397" y="1636230"/>
            <a:chExt cx="1325880" cy="5394960"/>
          </a:xfrm>
        </p:grpSpPr>
        <p:sp>
          <p:nvSpPr>
            <p:cNvPr id="6" name="Rectangle 5"/>
            <p:cNvSpPr/>
            <p:nvPr/>
          </p:nvSpPr>
          <p:spPr>
            <a:xfrm>
              <a:off x="2290397" y="1636230"/>
              <a:ext cx="1325880" cy="5394960"/>
            </a:xfrm>
            <a:prstGeom prst="rect">
              <a:avLst/>
            </a:prstGeom>
            <a:solidFill>
              <a:schemeClr val="tx1"/>
            </a:solidFill>
            <a:ln w="38100" cap="flat">
              <a:solidFill>
                <a:srgbClr val="1D146C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2420819" y="1855034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2420819" y="3173153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2420819" y="5809391"/>
              <a:ext cx="1038956" cy="1038956"/>
            </a:xfrm>
            <a:prstGeom prst="ellipse">
              <a:avLst/>
            </a:prstGeom>
            <a:solidFill>
              <a:schemeClr val="accent4"/>
            </a:solidFill>
            <a:ln w="38100" cap="flat">
              <a:solidFill>
                <a:schemeClr val="accent4">
                  <a:lumMod val="75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062836" y="4278091"/>
            <a:ext cx="1325880" cy="2788920"/>
            <a:chOff x="2290397" y="1636230"/>
            <a:chExt cx="1325880" cy="2788920"/>
          </a:xfrm>
        </p:grpSpPr>
        <p:sp>
          <p:nvSpPr>
            <p:cNvPr id="12" name="Rectangle 11"/>
            <p:cNvSpPr/>
            <p:nvPr/>
          </p:nvSpPr>
          <p:spPr>
            <a:xfrm>
              <a:off x="2290397" y="1636230"/>
              <a:ext cx="1325880" cy="2788920"/>
            </a:xfrm>
            <a:prstGeom prst="rect">
              <a:avLst/>
            </a:prstGeom>
            <a:solidFill>
              <a:schemeClr val="tx1"/>
            </a:solidFill>
            <a:ln w="38100" cap="flat">
              <a:solidFill>
                <a:srgbClr val="1D146C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420819" y="1855034"/>
              <a:ext cx="1038956" cy="1038956"/>
            </a:xfrm>
            <a:prstGeom prst="ellipse">
              <a:avLst/>
            </a:prstGeom>
            <a:solidFill>
              <a:schemeClr val="accent6"/>
            </a:solidFill>
            <a:ln w="38100" cap="flat">
              <a:solidFill>
                <a:schemeClr val="accent6">
                  <a:lumMod val="5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420819" y="3173153"/>
              <a:ext cx="1038956" cy="1038956"/>
            </a:xfrm>
            <a:prstGeom prst="ellipse">
              <a:avLst/>
            </a:prstGeom>
            <a:solidFill>
              <a:schemeClr val="accent6"/>
            </a:solidFill>
            <a:ln w="38100" cap="flat">
              <a:solidFill>
                <a:schemeClr val="accent6">
                  <a:lumMod val="5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  <p:sp>
        <p:nvSpPr>
          <p:cNvPr id="23" name="Speakers from the leading companies and universities.…"/>
          <p:cNvSpPr txBox="1"/>
          <p:nvPr/>
        </p:nvSpPr>
        <p:spPr>
          <a:xfrm>
            <a:off x="2261444" y="2284389"/>
            <a:ext cx="183950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Input</a:t>
            </a:r>
            <a:endParaRPr lang="en-US" sz="280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4" name="Speakers from the leading companies and universities.…"/>
          <p:cNvSpPr txBox="1"/>
          <p:nvPr/>
        </p:nvSpPr>
        <p:spPr>
          <a:xfrm>
            <a:off x="8782068" y="3403954"/>
            <a:ext cx="183950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dirty="0" smtClean="0">
                <a:solidFill>
                  <a:srgbClr val="000000"/>
                </a:solidFill>
                <a:latin typeface="Inter UI" charset="0"/>
                <a:ea typeface="Inter UI" charset="0"/>
                <a:cs typeface="Inter UI" charset="0"/>
              </a:rPr>
              <a:t>Output</a:t>
            </a:r>
            <a:endParaRPr lang="en-US" sz="2800" dirty="0">
              <a:solidFill>
                <a:srgbClr val="000000"/>
              </a:solidFill>
              <a:latin typeface="Inter UI" charset="0"/>
              <a:ea typeface="Inter UI" charset="0"/>
              <a:cs typeface="Inter UI" charset="0"/>
            </a:endParaRPr>
          </a:p>
        </p:txBody>
      </p:sp>
      <p:sp>
        <p:nvSpPr>
          <p:cNvPr id="25" name="Speakers from the leading companies and universities.…"/>
          <p:cNvSpPr txBox="1"/>
          <p:nvPr/>
        </p:nvSpPr>
        <p:spPr>
          <a:xfrm>
            <a:off x="-135948" y="3430581"/>
            <a:ext cx="264116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radius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6" name="Speakers from the leading companies and universities.…"/>
          <p:cNvSpPr txBox="1"/>
          <p:nvPr/>
        </p:nvSpPr>
        <p:spPr>
          <a:xfrm>
            <a:off x="-135948" y="4742767"/>
            <a:ext cx="2646341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texture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7" name="Speakers from the leading companies and universities.…"/>
          <p:cNvSpPr txBox="1"/>
          <p:nvPr/>
        </p:nvSpPr>
        <p:spPr>
          <a:xfrm>
            <a:off x="-135948" y="6060099"/>
            <a:ext cx="264116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mr-IN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…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8" name="Speakers from the leading companies and universities.…"/>
          <p:cNvSpPr txBox="1"/>
          <p:nvPr/>
        </p:nvSpPr>
        <p:spPr>
          <a:xfrm>
            <a:off x="274288" y="7394104"/>
            <a:ext cx="198715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area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29" name="Speakers from the leading companies and universities.…"/>
          <p:cNvSpPr txBox="1"/>
          <p:nvPr/>
        </p:nvSpPr>
        <p:spPr>
          <a:xfrm>
            <a:off x="10389540" y="4764732"/>
            <a:ext cx="2173072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malignant?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0" name="Speakers from the leading companies and universities.…"/>
          <p:cNvSpPr txBox="1"/>
          <p:nvPr/>
        </p:nvSpPr>
        <p:spPr>
          <a:xfrm>
            <a:off x="10389540" y="6074908"/>
            <a:ext cx="1772952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benign?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9" name="Speakers from the leading companies and universities.…"/>
          <p:cNvSpPr txBox="1"/>
          <p:nvPr/>
        </p:nvSpPr>
        <p:spPr>
          <a:xfrm>
            <a:off x="1875901" y="6089938"/>
            <a:ext cx="2641166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mr-IN" sz="2800" b="0" dirty="0" smtClean="0">
                <a:solidFill>
                  <a:schemeClr val="bg2">
                    <a:lumMod val="5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…</a:t>
            </a:r>
            <a:endParaRPr lang="en-US" sz="2800" b="0" dirty="0">
              <a:solidFill>
                <a:schemeClr val="bg2">
                  <a:lumMod val="50000"/>
                </a:schemeClr>
              </a:solidFill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852707" y="4878617"/>
            <a:ext cx="3242696" cy="1579920"/>
          </a:xfrm>
          <a:prstGeom prst="rect">
            <a:avLst/>
          </a:prstGeom>
          <a:solidFill>
            <a:schemeClr val="bg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uFillTx/>
                <a:latin typeface="Roboto Condensed" charset="0"/>
                <a:ea typeface="Roboto Condensed" charset="0"/>
                <a:cs typeface="Roboto Condensed" charset="0"/>
                <a:sym typeface="Helvetica Light"/>
              </a:rPr>
              <a:t>Neural</a:t>
            </a:r>
            <a:r>
              <a:rPr kumimoji="0" lang="en-US" sz="48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uFillTx/>
                <a:latin typeface="Roboto Condensed" charset="0"/>
                <a:ea typeface="Roboto Condensed" charset="0"/>
                <a:cs typeface="Roboto Condensed" charset="0"/>
                <a:sym typeface="Helvetica Light"/>
              </a:rPr>
              <a:t>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 smtClean="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  <a:latin typeface="Roboto Condensed" charset="0"/>
                <a:ea typeface="Roboto Condensed" charset="0"/>
                <a:cs typeface="Roboto Condensed" charset="0"/>
              </a:rPr>
              <a:t>Network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uFillTx/>
              <a:latin typeface="Roboto Condensed" charset="0"/>
              <a:ea typeface="Roboto Condensed" charset="0"/>
              <a:cs typeface="Roboto Condensed" charset="0"/>
              <a:sym typeface="Helvetica Light"/>
            </a:endParaRPr>
          </a:p>
        </p:txBody>
      </p:sp>
      <p:cxnSp>
        <p:nvCxnSpPr>
          <p:cNvPr id="9" name="Straight Arrow Connector 8"/>
          <p:cNvCxnSpPr>
            <a:stCxn id="6" idx="3"/>
            <a:endCxn id="3" idx="1"/>
          </p:cNvCxnSpPr>
          <p:nvPr/>
        </p:nvCxnSpPr>
        <p:spPr>
          <a:xfrm>
            <a:off x="3857178" y="5665685"/>
            <a:ext cx="995529" cy="2892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Arrow Connector 15"/>
          <p:cNvCxnSpPr>
            <a:stCxn id="3" idx="3"/>
            <a:endCxn id="12" idx="1"/>
          </p:cNvCxnSpPr>
          <p:nvPr/>
        </p:nvCxnSpPr>
        <p:spPr>
          <a:xfrm>
            <a:off x="8095403" y="5668577"/>
            <a:ext cx="967433" cy="3974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1" name="Topic"/>
          <p:cNvSpPr>
            <a:spLocks noGrp="1"/>
          </p:cNvSpPr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NN We’ll Build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0789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c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Using 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Keras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 for NNs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0342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Potentially Harmful </a:t>
            </a:r>
            <a:r>
              <a:rPr lang="en-US" dirty="0">
                <a:latin typeface="Roboto Condensed" charset="0"/>
                <a:ea typeface="Roboto Condensed" charset="0"/>
                <a:cs typeface="Roboto Condensed" charset="0"/>
              </a:rPr>
              <a:t>Applications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79" y="3016187"/>
            <a:ext cx="4844836" cy="3702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239" y="3016187"/>
            <a:ext cx="5025061" cy="37025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12223" y="7009473"/>
            <a:ext cx="3639392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Labelling Pictures (Google Photos)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uFillTx/>
              <a:latin typeface="Roboto Condensed" charset="0"/>
              <a:ea typeface="Roboto Condensed" charset="0"/>
              <a:cs typeface="Roboto Condensed" charset="0"/>
              <a:sym typeface="Helvetica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84629" y="7009473"/>
            <a:ext cx="3510280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 smtClean="0">
                <a:solidFill>
                  <a:schemeClr val="tx2">
                    <a:lumMod val="10000"/>
                  </a:schemeClr>
                </a:solidFill>
                <a:latin typeface="Roboto Condensed" charset="0"/>
                <a:ea typeface="Roboto Condensed" charset="0"/>
                <a:cs typeface="Roboto Condensed" charset="0"/>
              </a:rPr>
              <a:t>Predicting Sexuality (Wang et. al)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tx2">
                  <a:lumMod val="10000"/>
                </a:schemeClr>
              </a:solidFill>
              <a:effectLst/>
              <a:uFillTx/>
              <a:latin typeface="Roboto Condensed" charset="0"/>
              <a:ea typeface="Roboto Condensed" charset="0"/>
              <a:cs typeface="Roboto Condensed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56232327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Keras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 API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SzTx/>
              <a:buNone/>
            </a:pPr>
            <a:r>
              <a:rPr lang="en-US" sz="4400" dirty="0">
                <a:solidFill>
                  <a:srgbClr val="333333"/>
                </a:solidFill>
                <a:latin typeface="Courier New" charset="0"/>
              </a:rPr>
              <a:t>from </a:t>
            </a:r>
            <a:r>
              <a:rPr lang="en-US" sz="4400" dirty="0" err="1">
                <a:solidFill>
                  <a:srgbClr val="333333"/>
                </a:solidFill>
                <a:latin typeface="Courier New" charset="0"/>
              </a:rPr>
              <a:t>keras.models</a:t>
            </a:r>
            <a:r>
              <a:rPr lang="en-US" sz="4400" dirty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sz="4400" b="1" dirty="0">
                <a:solidFill>
                  <a:srgbClr val="333333"/>
                </a:solidFill>
                <a:latin typeface="Courier New" charset="0"/>
              </a:rPr>
              <a:t>import</a:t>
            </a:r>
            <a:r>
              <a:rPr lang="en-US" sz="4400" dirty="0">
                <a:solidFill>
                  <a:srgbClr val="333333"/>
                </a:solidFill>
                <a:latin typeface="Courier New" charset="0"/>
              </a:rPr>
              <a:t> Sequential</a:t>
            </a:r>
            <a:br>
              <a:rPr lang="en-US" sz="4400" dirty="0">
                <a:solidFill>
                  <a:srgbClr val="333333"/>
                </a:solidFill>
                <a:latin typeface="Courier New" charset="0"/>
              </a:rPr>
            </a:br>
            <a:r>
              <a:rPr lang="en-US" sz="4400" dirty="0">
                <a:solidFill>
                  <a:srgbClr val="333333"/>
                </a:solidFill>
                <a:latin typeface="Courier New" charset="0"/>
              </a:rPr>
              <a:t/>
            </a:r>
            <a:br>
              <a:rPr lang="en-US" sz="4400" dirty="0">
                <a:solidFill>
                  <a:srgbClr val="333333"/>
                </a:solidFill>
                <a:latin typeface="Courier New" charset="0"/>
              </a:rPr>
            </a:br>
            <a:r>
              <a:rPr lang="en-US" sz="4400" b="1" dirty="0">
                <a:solidFill>
                  <a:srgbClr val="333333"/>
                </a:solidFill>
                <a:latin typeface="Courier New" charset="0"/>
              </a:rPr>
              <a:t>model</a:t>
            </a:r>
            <a:r>
              <a:rPr lang="en-US" sz="4400" dirty="0">
                <a:solidFill>
                  <a:srgbClr val="333333"/>
                </a:solidFill>
                <a:latin typeface="Courier New" charset="0"/>
              </a:rPr>
              <a:t> = </a:t>
            </a:r>
            <a:r>
              <a:rPr lang="en-US" sz="4400" b="1" dirty="0">
                <a:solidFill>
                  <a:srgbClr val="333333"/>
                </a:solidFill>
                <a:latin typeface="Courier New" charset="0"/>
              </a:rPr>
              <a:t>Sequential</a:t>
            </a:r>
            <a:r>
              <a:rPr lang="en-US" sz="4400" dirty="0">
                <a:solidFill>
                  <a:srgbClr val="333333"/>
                </a:solidFill>
                <a:latin typeface="Courier New" charset="0"/>
              </a:rPr>
              <a:t>()</a:t>
            </a:r>
            <a:endParaRPr lang="en-US" sz="44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5217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Building a Model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xfrm>
            <a:off x="702961" y="2590800"/>
            <a:ext cx="11859652" cy="62865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800" b="1" dirty="0" err="1">
                <a:solidFill>
                  <a:srgbClr val="333333"/>
                </a:solidFill>
                <a:latin typeface="Courier New" charset="0"/>
              </a:rPr>
              <a:t>model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.add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(</a:t>
            </a:r>
            <a:r>
              <a:rPr lang="en-US" sz="2800" b="1" dirty="0">
                <a:solidFill>
                  <a:srgbClr val="333333"/>
                </a:solidFill>
                <a:latin typeface="Courier New" charset="0"/>
              </a:rPr>
              <a:t>Dense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(2, activation='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softmax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', 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input_dim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=4))</a:t>
            </a:r>
            <a:endParaRPr lang="en-US" sz="2800" dirty="0"/>
          </a:p>
          <a:p>
            <a:pPr marL="0" indent="0">
              <a:buNone/>
            </a:pPr>
            <a:r>
              <a:rPr lang="en-US" sz="2800" b="1" dirty="0" err="1">
                <a:solidFill>
                  <a:srgbClr val="333333"/>
                </a:solidFill>
                <a:latin typeface="Courier New" charset="0"/>
              </a:rPr>
              <a:t>model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.compile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(loss='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sparse_categorical_crossentropy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', optimizer='</a:t>
            </a:r>
            <a:r>
              <a:rPr lang="en-US" sz="2800" dirty="0" err="1" smtClean="0">
                <a:solidFill>
                  <a:srgbClr val="333333"/>
                </a:solidFill>
                <a:latin typeface="Courier New" charset="0"/>
              </a:rPr>
              <a:t>sgd</a:t>
            </a:r>
            <a:r>
              <a:rPr lang="en-US" sz="2800" dirty="0" smtClean="0">
                <a:solidFill>
                  <a:srgbClr val="333333"/>
                </a:solidFill>
                <a:latin typeface="Courier New" charset="0"/>
              </a:rPr>
              <a:t>’, metrics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=['accuracy'])</a:t>
            </a:r>
            <a:endParaRPr lang="en-US" sz="28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25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Building a Model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xfrm>
            <a:off x="770991" y="2590800"/>
            <a:ext cx="11474155" cy="62865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800" b="1" dirty="0" err="1">
                <a:solidFill>
                  <a:srgbClr val="333333"/>
                </a:solidFill>
                <a:latin typeface="Courier New" charset="0"/>
              </a:rPr>
              <a:t>model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.add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(</a:t>
            </a:r>
            <a:r>
              <a:rPr lang="en-US" sz="2800" b="1" dirty="0">
                <a:solidFill>
                  <a:srgbClr val="333333"/>
                </a:solidFill>
                <a:latin typeface="Courier New" charset="0"/>
              </a:rPr>
              <a:t>Dense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(3, activation='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relu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', 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input_dim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=4))</a:t>
            </a:r>
            <a:endParaRPr lang="en-US" sz="2800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800" b="1" dirty="0" err="1">
                <a:solidFill>
                  <a:srgbClr val="333333"/>
                </a:solidFill>
                <a:latin typeface="Courier New" charset="0"/>
              </a:rPr>
              <a:t>model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.add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(</a:t>
            </a:r>
            <a:r>
              <a:rPr lang="en-US" sz="2800" b="1" dirty="0">
                <a:solidFill>
                  <a:srgbClr val="333333"/>
                </a:solidFill>
                <a:latin typeface="Courier New" charset="0"/>
              </a:rPr>
              <a:t>Dense</a:t>
            </a:r>
            <a:r>
              <a:rPr lang="en-US" sz="2800" dirty="0">
                <a:solidFill>
                  <a:srgbClr val="333333"/>
                </a:solidFill>
                <a:latin typeface="Courier New" charset="0"/>
              </a:rPr>
              <a:t>(2, activation='</a:t>
            </a:r>
            <a:r>
              <a:rPr lang="en-US" sz="2800" dirty="0" err="1">
                <a:solidFill>
                  <a:srgbClr val="333333"/>
                </a:solidFill>
                <a:latin typeface="Courier New" charset="0"/>
              </a:rPr>
              <a:t>softmax</a:t>
            </a:r>
            <a:r>
              <a:rPr lang="en-US" sz="2800" dirty="0" smtClean="0">
                <a:solidFill>
                  <a:srgbClr val="333333"/>
                </a:solidFill>
                <a:latin typeface="Courier New" charset="0"/>
              </a:rPr>
              <a:t>'))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b="1" dirty="0" err="1" smtClean="0">
                <a:solidFill>
                  <a:srgbClr val="333333"/>
                </a:solidFill>
                <a:latin typeface="Courier New" charset="0"/>
              </a:rPr>
              <a:t>model</a:t>
            </a:r>
            <a:r>
              <a:rPr lang="en-US" sz="2800" dirty="0" err="1" smtClean="0">
                <a:solidFill>
                  <a:srgbClr val="333333"/>
                </a:solidFill>
                <a:latin typeface="Courier New" charset="0"/>
              </a:rPr>
              <a:t>.compile</a:t>
            </a:r>
            <a:r>
              <a:rPr lang="en-US" sz="2800" dirty="0" smtClean="0">
                <a:solidFill>
                  <a:srgbClr val="333333"/>
                </a:solidFill>
                <a:latin typeface="Courier New" charset="0"/>
              </a:rPr>
              <a:t>(loss='</a:t>
            </a:r>
            <a:r>
              <a:rPr lang="en-US" sz="2800" dirty="0" err="1" smtClean="0">
                <a:solidFill>
                  <a:srgbClr val="333333"/>
                </a:solidFill>
                <a:latin typeface="Courier New" charset="0"/>
              </a:rPr>
              <a:t>sparse_categorical_crossentropy</a:t>
            </a:r>
            <a:r>
              <a:rPr lang="en-US" sz="2800" dirty="0" smtClean="0">
                <a:solidFill>
                  <a:srgbClr val="333333"/>
                </a:solidFill>
                <a:latin typeface="Courier New" charset="0"/>
              </a:rPr>
              <a:t>', optimizer='</a:t>
            </a:r>
            <a:r>
              <a:rPr lang="en-US" sz="2800" dirty="0" err="1" smtClean="0">
                <a:solidFill>
                  <a:srgbClr val="333333"/>
                </a:solidFill>
                <a:latin typeface="Courier New" charset="0"/>
              </a:rPr>
              <a:t>sgd</a:t>
            </a:r>
            <a:r>
              <a:rPr lang="en-US" sz="2800" dirty="0" smtClean="0">
                <a:solidFill>
                  <a:srgbClr val="333333"/>
                </a:solidFill>
                <a:latin typeface="Courier New" charset="0"/>
              </a:rPr>
              <a:t>', metrics=['accuracy'])</a:t>
            </a:r>
            <a:endParaRPr lang="en-US" sz="28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8059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Training and Testing Model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600" b="1" dirty="0" err="1">
                <a:solidFill>
                  <a:srgbClr val="333333"/>
                </a:solidFill>
                <a:latin typeface="Courier New" charset="0"/>
              </a:rPr>
              <a:t>model</a:t>
            </a:r>
            <a:r>
              <a:rPr lang="en-US" sz="3600" dirty="0" err="1">
                <a:solidFill>
                  <a:srgbClr val="333333"/>
                </a:solidFill>
                <a:latin typeface="Courier New" charset="0"/>
              </a:rPr>
              <a:t>.fit</a:t>
            </a:r>
            <a:r>
              <a:rPr lang="en-US" sz="3600" dirty="0">
                <a:solidFill>
                  <a:srgbClr val="333333"/>
                </a:solidFill>
                <a:latin typeface="Courier New" charset="0"/>
              </a:rPr>
              <a:t>(</a:t>
            </a:r>
            <a:r>
              <a:rPr lang="en-US" sz="3600" b="1" dirty="0">
                <a:solidFill>
                  <a:srgbClr val="333333"/>
                </a:solidFill>
                <a:latin typeface="Courier New" charset="0"/>
              </a:rPr>
              <a:t>train</a:t>
            </a:r>
            <a:r>
              <a:rPr lang="en-US" sz="3600" dirty="0">
                <a:solidFill>
                  <a:srgbClr val="333333"/>
                </a:solidFill>
                <a:latin typeface="Courier New" charset="0"/>
              </a:rPr>
              <a:t>['data']</a:t>
            </a:r>
            <a:r>
              <a:rPr lang="en-US" sz="3600" dirty="0" smtClean="0">
                <a:solidFill>
                  <a:srgbClr val="333333"/>
                </a:solidFill>
                <a:latin typeface="Courier New" charset="0"/>
              </a:rPr>
              <a:t>, </a:t>
            </a:r>
            <a:r>
              <a:rPr lang="en-US" sz="3600" b="1" dirty="0" smtClean="0">
                <a:solidFill>
                  <a:srgbClr val="333333"/>
                </a:solidFill>
                <a:latin typeface="Courier New" charset="0"/>
              </a:rPr>
              <a:t>train</a:t>
            </a:r>
            <a:r>
              <a:rPr lang="en-US" sz="3600" dirty="0">
                <a:solidFill>
                  <a:srgbClr val="333333"/>
                </a:solidFill>
                <a:latin typeface="Courier New" charset="0"/>
              </a:rPr>
              <a:t>['labels'], epochs=</a:t>
            </a:r>
            <a:r>
              <a:rPr lang="en-US" sz="3600" dirty="0" err="1">
                <a:solidFill>
                  <a:srgbClr val="333333"/>
                </a:solidFill>
                <a:latin typeface="Courier New" charset="0"/>
              </a:rPr>
              <a:t>num_epochs</a:t>
            </a:r>
            <a:r>
              <a:rPr lang="en-US" sz="3600" dirty="0" smtClean="0">
                <a:solidFill>
                  <a:srgbClr val="333333"/>
                </a:solidFill>
                <a:latin typeface="Courier New" charset="0"/>
              </a:rPr>
              <a:t>)</a:t>
            </a:r>
            <a:endParaRPr lang="en-US" sz="3600" dirty="0" smtClean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>
                <a:solidFill>
                  <a:srgbClr val="333333"/>
                </a:solidFill>
                <a:latin typeface="Courier New" charset="0"/>
              </a:rPr>
              <a:t># test on validation set</a:t>
            </a:r>
            <a:endParaRPr lang="en-US" sz="3600" dirty="0"/>
          </a:p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600" b="1" dirty="0" err="1" smtClean="0">
                <a:solidFill>
                  <a:srgbClr val="333333"/>
                </a:solidFill>
                <a:latin typeface="Courier New" charset="0"/>
              </a:rPr>
              <a:t>model</a:t>
            </a:r>
            <a:r>
              <a:rPr lang="en-US" sz="3600" dirty="0" err="1" smtClean="0">
                <a:solidFill>
                  <a:srgbClr val="333333"/>
                </a:solidFill>
                <a:latin typeface="Courier New" charset="0"/>
              </a:rPr>
              <a:t>.evaluate</a:t>
            </a:r>
            <a:r>
              <a:rPr lang="en-US" sz="3600" dirty="0" smtClean="0">
                <a:solidFill>
                  <a:srgbClr val="333333"/>
                </a:solidFill>
                <a:latin typeface="Courier New" charset="0"/>
              </a:rPr>
              <a:t>(</a:t>
            </a:r>
            <a:r>
              <a:rPr lang="en-US" sz="3600" b="1" dirty="0" err="1" smtClean="0">
                <a:solidFill>
                  <a:srgbClr val="333333"/>
                </a:solidFill>
                <a:latin typeface="Courier New" charset="0"/>
              </a:rPr>
              <a:t>val</a:t>
            </a:r>
            <a:r>
              <a:rPr lang="en-US" sz="3600" dirty="0">
                <a:solidFill>
                  <a:srgbClr val="333333"/>
                </a:solidFill>
                <a:latin typeface="Courier New" charset="0"/>
              </a:rPr>
              <a:t>['data'], </a:t>
            </a:r>
            <a:r>
              <a:rPr lang="en-US" sz="3600" b="1" dirty="0" err="1" smtClean="0">
                <a:solidFill>
                  <a:srgbClr val="333333"/>
                </a:solidFill>
                <a:latin typeface="Courier New" charset="0"/>
              </a:rPr>
              <a:t>val</a:t>
            </a:r>
            <a:r>
              <a:rPr lang="en-US" sz="3600" dirty="0">
                <a:solidFill>
                  <a:srgbClr val="333333"/>
                </a:solidFill>
                <a:latin typeface="Courier New" charset="0"/>
              </a:rPr>
              <a:t>['labels'])</a:t>
            </a:r>
            <a:endParaRPr lang="en-US" sz="36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3799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Train a 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Keras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 Model on Breast Cancer Data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Build and test your own 4-layer neural network under “Model Architecture and Training” in the </a:t>
            </a:r>
            <a:r>
              <a:rPr lang="en-US" sz="4400" dirty="0" err="1" smtClean="0">
                <a:latin typeface="Inter UI" charset="0"/>
                <a:ea typeface="Inter UI" charset="0"/>
                <a:cs typeface="Inter UI" charset="0"/>
              </a:rPr>
              <a:t>Keras</a:t>
            </a:r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4796479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Being a Socially Responsible AI Engineer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Developing AI is an incredible power—use it for good!</a:t>
            </a:r>
          </a:p>
          <a:p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Leverage public datasets and solve relevant problems</a:t>
            </a:r>
          </a:p>
          <a:p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Make sure your data is representative of the real world</a:t>
            </a:r>
          </a:p>
        </p:txBody>
      </p:sp>
    </p:spTree>
    <p:extLst>
      <p:ext uri="{BB962C8B-B14F-4D97-AF65-F5344CB8AC3E}">
        <p14:creationId xmlns:p14="http://schemas.microsoft.com/office/powerpoint/2010/main" val="18990816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Next Steps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Check out public datasets on </a:t>
            </a:r>
            <a:r>
              <a:rPr lang="en-US" sz="4400" dirty="0" err="1" smtClean="0">
                <a:latin typeface="Inter UI" charset="0"/>
                <a:ea typeface="Inter UI" charset="0"/>
                <a:cs typeface="Inter UI" charset="0"/>
              </a:rPr>
              <a:t>Kaggle</a:t>
            </a:r>
            <a:endParaRPr lang="en-US" sz="4400" dirty="0" smtClean="0">
              <a:latin typeface="Inter UI" charset="0"/>
              <a:ea typeface="Inter UI" charset="0"/>
              <a:cs typeface="Inter UI" charset="0"/>
            </a:endParaRPr>
          </a:p>
          <a:p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Look into teams at SAIL and around Stanford</a:t>
            </a:r>
          </a:p>
          <a:p>
            <a:r>
              <a:rPr lang="en-US" sz="4400" dirty="0" smtClean="0">
                <a:latin typeface="Inter UI" charset="0"/>
                <a:ea typeface="Inter UI" charset="0"/>
                <a:cs typeface="Inter UI" charset="0"/>
              </a:rPr>
              <a:t>Come to our workshop series next quarter!</a:t>
            </a:r>
          </a:p>
        </p:txBody>
      </p:sp>
    </p:spTree>
    <p:extLst>
      <p:ext uri="{BB962C8B-B14F-4D97-AF65-F5344CB8AC3E}">
        <p14:creationId xmlns:p14="http://schemas.microsoft.com/office/powerpoint/2010/main" val="15404789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Problems in AI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sp>
        <p:nvSpPr>
          <p:cNvPr id="127" name="Bullet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Bias in dataset—not enough diversity</a:t>
            </a:r>
          </a:p>
          <a:p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Automation could cause further wealth disparity</a:t>
            </a:r>
          </a:p>
          <a:p>
            <a:r>
              <a:rPr lang="en-US" sz="4000" dirty="0" smtClean="0">
                <a:latin typeface="Inter UI" charset="0"/>
                <a:ea typeface="Inter UI" charset="0"/>
                <a:cs typeface="Inter UI" charset="0"/>
              </a:rPr>
              <a:t>Engineers pushing cutting-edge, but not socially-relevant bottom line</a:t>
            </a:r>
            <a:endParaRPr lang="en-US" sz="4000" dirty="0">
              <a:latin typeface="Inter UI" charset="0"/>
              <a:ea typeface="Inter UI" charset="0"/>
              <a:cs typeface="Inter U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7295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c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Linear Algebra/</a:t>
            </a:r>
            <a:r>
              <a:rPr lang="en-US" dirty="0" err="1" smtClean="0">
                <a:latin typeface="Roboto Condensed" charset="0"/>
                <a:ea typeface="Roboto Condensed" charset="0"/>
                <a:cs typeface="Roboto Condensed" charset="0"/>
              </a:rPr>
              <a:t>NumPy</a:t>
            </a:r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 Review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9377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c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Matrix Multiplication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0702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opic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Roboto Condensed" charset="0"/>
                <a:ea typeface="Roboto Condensed" charset="0"/>
                <a:cs typeface="Roboto Condensed" charset="0"/>
              </a:rPr>
              <a:t>Matrix Multiplication Review</a:t>
            </a:r>
            <a:endParaRPr dirty="0">
              <a:latin typeface="Roboto Condensed" charset="0"/>
              <a:ea typeface="Roboto Condensed" charset="0"/>
              <a:cs typeface="Roboto Condensed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3304376" y="4454544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/>
          <p:cNvCxnSpPr/>
          <p:nvPr/>
        </p:nvCxnSpPr>
        <p:spPr>
          <a:xfrm>
            <a:off x="6540738" y="4454544"/>
            <a:ext cx="0" cy="1904801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/>
          <p:nvPr/>
        </p:nvCxnSpPr>
        <p:spPr>
          <a:xfrm>
            <a:off x="7243702" y="3424107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/>
          <p:cNvCxnSpPr/>
          <p:nvPr/>
        </p:nvCxnSpPr>
        <p:spPr>
          <a:xfrm>
            <a:off x="9278226" y="3424107"/>
            <a:ext cx="0" cy="2947906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/>
          <p:nvPr/>
        </p:nvCxnSpPr>
        <p:spPr>
          <a:xfrm>
            <a:off x="3281700" y="445454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Straight Connector 22"/>
          <p:cNvCxnSpPr/>
          <p:nvPr/>
        </p:nvCxnSpPr>
        <p:spPr>
          <a:xfrm>
            <a:off x="3320719" y="6330335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Connector 23"/>
          <p:cNvCxnSpPr/>
          <p:nvPr/>
        </p:nvCxnSpPr>
        <p:spPr>
          <a:xfrm>
            <a:off x="6245949" y="6330335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/>
          <p:cNvCxnSpPr/>
          <p:nvPr/>
        </p:nvCxnSpPr>
        <p:spPr>
          <a:xfrm>
            <a:off x="6245949" y="4454544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Connector 25"/>
          <p:cNvCxnSpPr/>
          <p:nvPr/>
        </p:nvCxnSpPr>
        <p:spPr>
          <a:xfrm>
            <a:off x="7221026" y="3424107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Connector 26"/>
          <p:cNvCxnSpPr/>
          <p:nvPr/>
        </p:nvCxnSpPr>
        <p:spPr>
          <a:xfrm>
            <a:off x="7221026" y="6359345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/>
          <p:cNvCxnSpPr/>
          <p:nvPr/>
        </p:nvCxnSpPr>
        <p:spPr>
          <a:xfrm>
            <a:off x="9006113" y="6372013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/>
          <p:cNvCxnSpPr/>
          <p:nvPr/>
        </p:nvCxnSpPr>
        <p:spPr>
          <a:xfrm>
            <a:off x="9006113" y="3424107"/>
            <a:ext cx="294789" cy="0"/>
          </a:xfrm>
          <a:prstGeom prst="line">
            <a:avLst/>
          </a:prstGeom>
          <a:noFill/>
          <a:ln w="57150" cap="flat" cmpd="sng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/>
          <p:cNvSpPr txBox="1"/>
          <p:nvPr/>
        </p:nvSpPr>
        <p:spPr>
          <a:xfrm>
            <a:off x="3615508" y="4421730"/>
            <a:ext cx="2630441" cy="17009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>
              <a:lnSpc>
                <a:spcPct val="140000"/>
              </a:lnSpc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a      b      c</a:t>
            </a:r>
          </a:p>
          <a:p>
            <a:pPr>
              <a:lnSpc>
                <a:spcPct val="140000"/>
              </a:lnSpc>
            </a:pPr>
            <a:r>
              <a:rPr lang="en-US" i="1" dirty="0">
                <a:solidFill>
                  <a:srgbClr val="000000"/>
                </a:solidFill>
                <a:latin typeface="Times"/>
                <a:cs typeface="Times"/>
              </a:rPr>
              <a:t>d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/>
                <a:cs typeface="Times"/>
                <a:sym typeface="Helvetica Light"/>
              </a:rPr>
              <a:t>      e      f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561167" y="3430734"/>
            <a:ext cx="1461279" cy="26853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u      v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rgbClr val="000000"/>
                </a:solidFill>
                <a:latin typeface="Times"/>
                <a:cs typeface="Times"/>
              </a:rPr>
              <a:t>w</a:t>
            </a:r>
            <a:r>
              <a:rPr kumimoji="0" lang="en-US" sz="38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"/>
                <a:cs typeface="Times"/>
                <a:sym typeface="Helvetica Light"/>
              </a:rPr>
              <a:t>     x</a:t>
            </a:r>
          </a:p>
          <a:p>
            <a:pPr marL="0" marR="0" indent="0" algn="ctr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i="1" dirty="0" smtClean="0">
                <a:solidFill>
                  <a:srgbClr val="000000"/>
                </a:solidFill>
                <a:latin typeface="Times"/>
                <a:cs typeface="Times"/>
              </a:rPr>
              <a:t>y      z</a:t>
            </a:r>
            <a:endParaRPr kumimoji="0" lang="en-US" sz="38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"/>
              <a:cs typeface="Time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380832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1207</Words>
  <Application>Microsoft Macintosh PowerPoint</Application>
  <PresentationFormat>Custom</PresentationFormat>
  <Paragraphs>263</Paragraphs>
  <Slides>56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70" baseType="lpstr">
      <vt:lpstr>Arial</vt:lpstr>
      <vt:lpstr>Cambria Math</vt:lpstr>
      <vt:lpstr>Courier</vt:lpstr>
      <vt:lpstr>Courier New</vt:lpstr>
      <vt:lpstr>Helvetica Light</vt:lpstr>
      <vt:lpstr>Helvetica Neue</vt:lpstr>
      <vt:lpstr>Helvetica Neue Medium</vt:lpstr>
      <vt:lpstr>Inter UI</vt:lpstr>
      <vt:lpstr>Inter UI Black</vt:lpstr>
      <vt:lpstr>Lato Bold</vt:lpstr>
      <vt:lpstr>Lato Regular</vt:lpstr>
      <vt:lpstr>Roboto Condensed</vt:lpstr>
      <vt:lpstr>Times</vt:lpstr>
      <vt:lpstr>Gradient</vt:lpstr>
      <vt:lpstr>Setup</vt:lpstr>
      <vt:lpstr>AI + Social Good</vt:lpstr>
      <vt:lpstr>Recent Advances in AI</vt:lpstr>
      <vt:lpstr>Social Good Applications</vt:lpstr>
      <vt:lpstr>Potentially Harmful Applications</vt:lpstr>
      <vt:lpstr>Problems in AI</vt:lpstr>
      <vt:lpstr>Linear Algebra/NumPy Review</vt:lpstr>
      <vt:lpstr>Matrix Multiplication</vt:lpstr>
      <vt:lpstr>Matrix Multiplication Review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NumPy Basics</vt:lpstr>
      <vt:lpstr>Create an Array/Matrix</vt:lpstr>
      <vt:lpstr>Slice a Matrix</vt:lpstr>
      <vt:lpstr>Advanced Slicing</vt:lpstr>
      <vt:lpstr>Matrix Addition</vt:lpstr>
      <vt:lpstr>Matrix Multiplication</vt:lpstr>
      <vt:lpstr>Do the NumPy/LinAlg Exercises</vt:lpstr>
      <vt:lpstr>Basics of Neural Networks</vt:lpstr>
      <vt:lpstr>Intro</vt:lpstr>
      <vt:lpstr>Forward Pass</vt:lpstr>
      <vt:lpstr>Fully-Connected Layers</vt:lpstr>
      <vt:lpstr>Fully-Connected Network</vt:lpstr>
      <vt:lpstr>FC-Net as Matrix Mult</vt:lpstr>
      <vt:lpstr>Probability Distribution</vt:lpstr>
      <vt:lpstr>Softmax Layer</vt:lpstr>
      <vt:lpstr>Code Up the Forward Pass</vt:lpstr>
      <vt:lpstr>Loss Value</vt:lpstr>
      <vt:lpstr>Cross-Entropy Layer</vt:lpstr>
      <vt:lpstr>Data Splitting</vt:lpstr>
      <vt:lpstr>Code Up the Loss Calculation</vt:lpstr>
      <vt:lpstr>Backward Pass</vt:lpstr>
      <vt:lpstr>Backpropagation</vt:lpstr>
      <vt:lpstr>Simple Backprop</vt:lpstr>
      <vt:lpstr>Multidimensional Backprop</vt:lpstr>
      <vt:lpstr>Code Up the Backward Pass</vt:lpstr>
      <vt:lpstr>Training</vt:lpstr>
      <vt:lpstr>Weight Update</vt:lpstr>
      <vt:lpstr>Code Up the Training Regime</vt:lpstr>
      <vt:lpstr>Predicting Breast Cancer Using NNs</vt:lpstr>
      <vt:lpstr>PowerPoint Presentation</vt:lpstr>
      <vt:lpstr>Data</vt:lpstr>
      <vt:lpstr>NN We’ll Build</vt:lpstr>
      <vt:lpstr>Using Keras for NNs</vt:lpstr>
      <vt:lpstr>Keras API</vt:lpstr>
      <vt:lpstr>Building a Model</vt:lpstr>
      <vt:lpstr>Building a Model</vt:lpstr>
      <vt:lpstr>Training and Testing Model</vt:lpstr>
      <vt:lpstr>Train a Keras Model on Breast Cancer Data</vt:lpstr>
      <vt:lpstr>Being a Socially Responsible AI Engineer</vt:lpstr>
      <vt:lpstr>Next Steps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+ Social Good</dc:title>
  <cp:lastModifiedBy>Shubhang Desai</cp:lastModifiedBy>
  <cp:revision>47</cp:revision>
  <dcterms:modified xsi:type="dcterms:W3CDTF">2017-10-27T07:37:01Z</dcterms:modified>
</cp:coreProperties>
</file>